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3" r:id="rId2"/>
  </p:sldMasterIdLst>
  <p:notesMasterIdLst>
    <p:notesMasterId r:id="rId25"/>
  </p:notesMasterIdLst>
  <p:sldIdLst>
    <p:sldId id="256" r:id="rId3"/>
    <p:sldId id="599" r:id="rId4"/>
    <p:sldId id="568" r:id="rId5"/>
    <p:sldId id="600" r:id="rId6"/>
    <p:sldId id="601" r:id="rId7"/>
    <p:sldId id="576" r:id="rId8"/>
    <p:sldId id="602" r:id="rId9"/>
    <p:sldId id="603" r:id="rId10"/>
    <p:sldId id="577" r:id="rId11"/>
    <p:sldId id="604" r:id="rId12"/>
    <p:sldId id="605" r:id="rId13"/>
    <p:sldId id="610" r:id="rId14"/>
    <p:sldId id="611" r:id="rId15"/>
    <p:sldId id="612" r:id="rId16"/>
    <p:sldId id="614" r:id="rId17"/>
    <p:sldId id="615" r:id="rId18"/>
    <p:sldId id="613" r:id="rId19"/>
    <p:sldId id="606" r:id="rId20"/>
    <p:sldId id="607" r:id="rId21"/>
    <p:sldId id="616" r:id="rId22"/>
    <p:sldId id="617" r:id="rId23"/>
    <p:sldId id="575" r:id="rId24"/>
  </p:sldIdLst>
  <p:sldSz cx="9144000" cy="5143500" type="screen16x9"/>
  <p:notesSz cx="6858000" cy="9144000"/>
  <p:embeddedFontLst>
    <p:embeddedFont>
      <p:font typeface="맑은 고딕" panose="020B0503020000020004" pitchFamily="50" charset="-127"/>
      <p:regular r:id="rId26"/>
      <p:bold r:id="rId27"/>
    </p:embeddedFont>
    <p:embeddedFont>
      <p:font typeface="Calibri"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조혜원" initials="조" lastIdx="1" clrIdx="0">
    <p:extLst>
      <p:ext uri="{19B8F6BF-5375-455C-9EA6-DF929625EA0E}">
        <p15:presenceInfo xmlns:p15="http://schemas.microsoft.com/office/powerpoint/2012/main" userId="조혜원"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5D6"/>
    <a:srgbClr val="DEEBF7"/>
    <a:srgbClr val="FFF2CC"/>
    <a:srgbClr val="FFFFFF"/>
    <a:srgbClr val="ED918F"/>
    <a:srgbClr val="DAE3F3"/>
    <a:srgbClr val="CFE2F3"/>
    <a:srgbClr val="E3514D"/>
    <a:srgbClr val="0066FF"/>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68" autoAdjust="0"/>
    <p:restoredTop sz="95564" autoAdjust="0"/>
  </p:normalViewPr>
  <p:slideViewPr>
    <p:cSldViewPr snapToGrid="0">
      <p:cViewPr>
        <p:scale>
          <a:sx n="150" d="100"/>
          <a:sy n="150" d="100"/>
        </p:scale>
        <p:origin x="2334" y="1110"/>
      </p:cViewPr>
      <p:guideLst>
        <p:guide orient="horz" pos="1620"/>
        <p:guide pos="2880"/>
      </p:guideLst>
    </p:cSldViewPr>
  </p:slideViewPr>
  <p:notesTextViewPr>
    <p:cViewPr>
      <p:scale>
        <a:sx n="1" d="1"/>
        <a:sy n="1" d="1"/>
      </p:scale>
      <p:origin x="0" y="0"/>
    </p:cViewPr>
  </p:notesTextViewPr>
  <p:notesViewPr>
    <p:cSldViewPr snapToGrid="0">
      <p:cViewPr varScale="1">
        <p:scale>
          <a:sx n="121" d="100"/>
          <a:sy n="121" d="100"/>
        </p:scale>
        <p:origin x="493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b2987ec4b_7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15b2987ec4b_7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E9BCF9D9-6F0E-325F-85C9-DEBE4B7E1750}"/>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28F68598-D74E-48E5-AF33-1C780363481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6BEE51E4-FCAA-43E7-591F-4C37BF925A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972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CB0C0ECB-5362-64D7-9E97-BB7DA52E6672}"/>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9D102F8E-11FE-781A-CDF8-3AF7A63B9FF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1C3A8695-79D6-8EE3-04D8-44A41A834C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757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CB0C0ECB-5362-64D7-9E97-BB7DA52E6672}"/>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9D102F8E-11FE-781A-CDF8-3AF7A63B9FF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1C3A8695-79D6-8EE3-04D8-44A41A834C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077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CB0C0ECB-5362-64D7-9E97-BB7DA52E6672}"/>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9D102F8E-11FE-781A-CDF8-3AF7A63B9FF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1C3A8695-79D6-8EE3-04D8-44A41A834C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54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A6707D05-7C40-6548-E1B7-157EA26AC8E7}"/>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3FE8C08F-9889-A53B-B5FA-973FD147679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330215CD-A1D0-123D-A380-2E80465B4C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14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A6707D05-7C40-6548-E1B7-157EA26AC8E7}"/>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3FE8C08F-9889-A53B-B5FA-973FD147679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330215CD-A1D0-123D-A380-2E80465B4C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153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A6707D05-7C40-6548-E1B7-157EA26AC8E7}"/>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3FE8C08F-9889-A53B-B5FA-973FD147679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330215CD-A1D0-123D-A380-2E80465B4C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078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A6707D05-7C40-6548-E1B7-157EA26AC8E7}"/>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3FE8C08F-9889-A53B-B5FA-973FD147679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330215CD-A1D0-123D-A380-2E80465B4C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396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E09C8730-356A-7724-4C44-4AEC37F120A3}"/>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FF0E558C-864F-A42A-10B4-017C85AB476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8B71812D-BAC2-8907-B0A5-EDFCF07845F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122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FA32BF8F-9BB2-8DAC-7BE7-0410378EE9C1}"/>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6116FE1F-FBD9-CD2A-FB5E-FBAD870A9F32}"/>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E83EFE89-E556-2CC3-09D3-49D2B2FF07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908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E93E2274-724C-5CCB-162C-897CBC78AC6A}"/>
            </a:ext>
          </a:extLst>
        </p:cNvPr>
        <p:cNvGrpSpPr/>
        <p:nvPr/>
      </p:nvGrpSpPr>
      <p:grpSpPr>
        <a:xfrm>
          <a:off x="0" y="0"/>
          <a:ext cx="0" cy="0"/>
          <a:chOff x="0" y="0"/>
          <a:chExt cx="0" cy="0"/>
        </a:xfrm>
      </p:grpSpPr>
      <p:sp>
        <p:nvSpPr>
          <p:cNvPr id="201" name="Google Shape;201;g15b2987ec4b_7_75:notes">
            <a:extLst>
              <a:ext uri="{FF2B5EF4-FFF2-40B4-BE49-F238E27FC236}">
                <a16:creationId xmlns:a16="http://schemas.microsoft.com/office/drawing/2014/main" id="{CF9F2088-3601-8BAB-5A63-31111C676FF4}"/>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15b2987ec4b_7_75:notes">
            <a:extLst>
              <a:ext uri="{FF2B5EF4-FFF2-40B4-BE49-F238E27FC236}">
                <a16:creationId xmlns:a16="http://schemas.microsoft.com/office/drawing/2014/main" id="{DF0F3EDC-F825-5E82-A96D-17DD50CE9B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917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0fd6da0d9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588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0fd6da0d9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61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0fd6da0d9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070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0fd6da0d9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1029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1001A8DC-E54F-EB62-869B-7EAE248D7553}"/>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2E18D3E3-AD9E-3F82-ECF7-E6DC0280BA7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99D055C1-0DBE-29D0-ED6F-0D548DF277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881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CFCB8383-5E81-6B9C-1085-99A6FA8A7189}"/>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675EFB9B-017C-1F7C-5C3E-4196703B53FE}"/>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07A306D8-287F-6423-B0E3-B20BB4B824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528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3BD3E224-D96A-0D93-2DEF-0C3EEBB4888C}"/>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E1B16FBC-0CF6-9AB3-4FAB-882204FB2331}"/>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B3DDD288-AB0C-9655-6722-EFDDB440EC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264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DAC1AB0B-F22D-B369-F4BF-B86DAA6CDDDC}"/>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B25CBEAA-17D7-6260-67D9-7D368D1AEF2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B4F7E31B-5A10-BF2C-EF11-4112E0A251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082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9CD1FA85-3D79-3B04-0E17-C33ACE382865}"/>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877FD442-C60E-32F6-205B-7884E3897BFC}"/>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5E7320E6-0DED-02B3-17E3-9516FB50B3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398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EB63308E-6E99-73D6-8C6D-FE86ACABFB71}"/>
            </a:ext>
          </a:extLst>
        </p:cNvPr>
        <p:cNvGrpSpPr/>
        <p:nvPr/>
      </p:nvGrpSpPr>
      <p:grpSpPr>
        <a:xfrm>
          <a:off x="0" y="0"/>
          <a:ext cx="0" cy="0"/>
          <a:chOff x="0" y="0"/>
          <a:chExt cx="0" cy="0"/>
        </a:xfrm>
      </p:grpSpPr>
      <p:sp>
        <p:nvSpPr>
          <p:cNvPr id="208" name="Google Shape;208;g20fd6da0d99_0_0:notes">
            <a:extLst>
              <a:ext uri="{FF2B5EF4-FFF2-40B4-BE49-F238E27FC236}">
                <a16:creationId xmlns:a16="http://schemas.microsoft.com/office/drawing/2014/main" id="{2C80CFF9-229C-734B-A196-B75B107AD06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a:p>
        </p:txBody>
      </p:sp>
      <p:sp>
        <p:nvSpPr>
          <p:cNvPr id="209" name="Google Shape;209;g20fd6da0d99_0_0:notes">
            <a:extLst>
              <a:ext uri="{FF2B5EF4-FFF2-40B4-BE49-F238E27FC236}">
                <a16:creationId xmlns:a16="http://schemas.microsoft.com/office/drawing/2014/main" id="{F3E077D2-8253-C259-0DE0-7960A025DD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6402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628651" y="273844"/>
            <a:ext cx="7886706" cy="994172"/>
          </a:xfrm>
          <a:prstGeom prst="rect">
            <a:avLst/>
          </a:prstGeom>
          <a:noFill/>
          <a:ln>
            <a:noFill/>
          </a:ln>
        </p:spPr>
        <p:txBody>
          <a:bodyPr spcFirstLastPara="1" wrap="square" lIns="51475" tIns="25725" rIns="51475" bIns="25725" anchor="ctr" anchorCtr="0">
            <a:normAutofit/>
          </a:bodyPr>
          <a:lstStyle>
            <a:lvl1pPr lvl="0" algn="l">
              <a:lnSpc>
                <a:spcPct val="90000"/>
              </a:lnSpc>
              <a:spcBef>
                <a:spcPts val="0"/>
              </a:spcBef>
              <a:spcAft>
                <a:spcPts val="0"/>
              </a:spcAft>
              <a:buClr>
                <a:schemeClr val="dk1"/>
              </a:buClr>
              <a:buSzPts val="1000"/>
              <a:buNone/>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a:endParaRPr/>
          </a:p>
        </p:txBody>
      </p:sp>
      <p:sp>
        <p:nvSpPr>
          <p:cNvPr id="133" name="Google Shape;133;p26"/>
          <p:cNvSpPr txBox="1">
            <a:spLocks noGrp="1"/>
          </p:cNvSpPr>
          <p:nvPr>
            <p:ph type="body" idx="1"/>
          </p:nvPr>
        </p:nvSpPr>
        <p:spPr>
          <a:xfrm>
            <a:off x="628651" y="1369219"/>
            <a:ext cx="7886706" cy="3263503"/>
          </a:xfrm>
          <a:prstGeom prst="rect">
            <a:avLst/>
          </a:prstGeom>
          <a:noFill/>
          <a:ln>
            <a:noFill/>
          </a:ln>
        </p:spPr>
        <p:txBody>
          <a:bodyPr spcFirstLastPara="1" wrap="square" lIns="51475" tIns="25725" rIns="51475" bIns="25725" anchor="t" anchorCtr="0">
            <a:normAutofit/>
          </a:bodyPr>
          <a:lstStyle>
            <a:lvl1pPr marL="457200" lvl="0" indent="-292100" algn="l">
              <a:lnSpc>
                <a:spcPct val="90000"/>
              </a:lnSpc>
              <a:spcBef>
                <a:spcPts val="800"/>
              </a:spcBef>
              <a:spcAft>
                <a:spcPts val="0"/>
              </a:spcAft>
              <a:buClr>
                <a:schemeClr val="dk1"/>
              </a:buClr>
              <a:buSzPts val="1000"/>
              <a:buChar char="•"/>
              <a:defRPr/>
            </a:lvl1pPr>
            <a:lvl2pPr marL="914400" lvl="1" indent="-292100" algn="l">
              <a:lnSpc>
                <a:spcPct val="90000"/>
              </a:lnSpc>
              <a:spcBef>
                <a:spcPts val="400"/>
              </a:spcBef>
              <a:spcAft>
                <a:spcPts val="0"/>
              </a:spcAft>
              <a:buClr>
                <a:schemeClr val="dk1"/>
              </a:buClr>
              <a:buSzPts val="1000"/>
              <a:buChar char="•"/>
              <a:defRPr/>
            </a:lvl2pPr>
            <a:lvl3pPr marL="1371600" lvl="2" indent="-292100" algn="l">
              <a:lnSpc>
                <a:spcPct val="90000"/>
              </a:lnSpc>
              <a:spcBef>
                <a:spcPts val="400"/>
              </a:spcBef>
              <a:spcAft>
                <a:spcPts val="0"/>
              </a:spcAft>
              <a:buClr>
                <a:schemeClr val="dk1"/>
              </a:buClr>
              <a:buSzPts val="1000"/>
              <a:buChar char="•"/>
              <a:defRPr/>
            </a:lvl3pPr>
            <a:lvl4pPr marL="1828800" lvl="3" indent="-292100" algn="l">
              <a:lnSpc>
                <a:spcPct val="90000"/>
              </a:lnSpc>
              <a:spcBef>
                <a:spcPts val="400"/>
              </a:spcBef>
              <a:spcAft>
                <a:spcPts val="0"/>
              </a:spcAft>
              <a:buClr>
                <a:schemeClr val="dk1"/>
              </a:buClr>
              <a:buSzPts val="1000"/>
              <a:buChar char="•"/>
              <a:defRPr/>
            </a:lvl4pPr>
            <a:lvl5pPr marL="2286000" lvl="4" indent="-292100" algn="l">
              <a:lnSpc>
                <a:spcPct val="90000"/>
              </a:lnSpc>
              <a:spcBef>
                <a:spcPts val="400"/>
              </a:spcBef>
              <a:spcAft>
                <a:spcPts val="0"/>
              </a:spcAft>
              <a:buClr>
                <a:schemeClr val="dk1"/>
              </a:buClr>
              <a:buSzPts val="1000"/>
              <a:buChar char="•"/>
              <a:defRPr/>
            </a:lvl5pPr>
            <a:lvl6pPr marL="2743200" lvl="5" indent="-292100" algn="l">
              <a:lnSpc>
                <a:spcPct val="90000"/>
              </a:lnSpc>
              <a:spcBef>
                <a:spcPts val="400"/>
              </a:spcBef>
              <a:spcAft>
                <a:spcPts val="0"/>
              </a:spcAft>
              <a:buClr>
                <a:schemeClr val="dk1"/>
              </a:buClr>
              <a:buSzPts val="1000"/>
              <a:buChar char="•"/>
              <a:defRPr/>
            </a:lvl6pPr>
            <a:lvl7pPr marL="3200400" lvl="6" indent="-292100" algn="l">
              <a:lnSpc>
                <a:spcPct val="90000"/>
              </a:lnSpc>
              <a:spcBef>
                <a:spcPts val="400"/>
              </a:spcBef>
              <a:spcAft>
                <a:spcPts val="0"/>
              </a:spcAft>
              <a:buClr>
                <a:schemeClr val="dk1"/>
              </a:buClr>
              <a:buSzPts val="1000"/>
              <a:buChar char="•"/>
              <a:defRPr/>
            </a:lvl7pPr>
            <a:lvl8pPr marL="3657600" lvl="7" indent="-292100" algn="l">
              <a:lnSpc>
                <a:spcPct val="90000"/>
              </a:lnSpc>
              <a:spcBef>
                <a:spcPts val="400"/>
              </a:spcBef>
              <a:spcAft>
                <a:spcPts val="0"/>
              </a:spcAft>
              <a:buClr>
                <a:schemeClr val="dk1"/>
              </a:buClr>
              <a:buSzPts val="1000"/>
              <a:buChar char="•"/>
              <a:defRPr/>
            </a:lvl8pPr>
            <a:lvl9pPr marL="4114800" lvl="8" indent="-292100" algn="l">
              <a:lnSpc>
                <a:spcPct val="90000"/>
              </a:lnSpc>
              <a:spcBef>
                <a:spcPts val="400"/>
              </a:spcBef>
              <a:spcAft>
                <a:spcPts val="0"/>
              </a:spcAft>
              <a:buClr>
                <a:schemeClr val="dk1"/>
              </a:buClr>
              <a:buSzPts val="1000"/>
              <a:buChar char="•"/>
              <a:defRPr/>
            </a:lvl9pPr>
          </a:lstStyle>
          <a:p>
            <a:endParaRPr/>
          </a:p>
        </p:txBody>
      </p:sp>
      <p:sp>
        <p:nvSpPr>
          <p:cNvPr id="134" name="Google Shape;134;p26"/>
          <p:cNvSpPr txBox="1">
            <a:spLocks noGrp="1"/>
          </p:cNvSpPr>
          <p:nvPr>
            <p:ph type="dt" idx="10"/>
          </p:nvPr>
        </p:nvSpPr>
        <p:spPr>
          <a:xfrm>
            <a:off x="628651" y="4767263"/>
            <a:ext cx="2057402" cy="273844"/>
          </a:xfrm>
          <a:prstGeom prst="rect">
            <a:avLst/>
          </a:prstGeom>
          <a:noFill/>
          <a:ln>
            <a:noFill/>
          </a:ln>
        </p:spPr>
        <p:txBody>
          <a:bodyPr spcFirstLastPara="1" wrap="square" lIns="51475" tIns="25725" rIns="51475" bIns="25725"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35" name="Google Shape;135;p26"/>
          <p:cNvSpPr txBox="1">
            <a:spLocks noGrp="1"/>
          </p:cNvSpPr>
          <p:nvPr>
            <p:ph type="ftr" idx="11"/>
          </p:nvPr>
        </p:nvSpPr>
        <p:spPr>
          <a:xfrm>
            <a:off x="3028953" y="4767263"/>
            <a:ext cx="3086103" cy="273844"/>
          </a:xfrm>
          <a:prstGeom prst="rect">
            <a:avLst/>
          </a:prstGeom>
          <a:noFill/>
          <a:ln>
            <a:noFill/>
          </a:ln>
        </p:spPr>
        <p:txBody>
          <a:bodyPr spcFirstLastPara="1" wrap="square" lIns="51475" tIns="25725" rIns="51475" bIns="25725"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36" name="Google Shape;136;p26"/>
          <p:cNvSpPr txBox="1">
            <a:spLocks noGrp="1"/>
          </p:cNvSpPr>
          <p:nvPr>
            <p:ph type="sldNum" idx="12"/>
          </p:nvPr>
        </p:nvSpPr>
        <p:spPr>
          <a:xfrm>
            <a:off x="6457955" y="4767263"/>
            <a:ext cx="2057402" cy="273844"/>
          </a:xfrm>
          <a:prstGeom prst="rect">
            <a:avLst/>
          </a:prstGeom>
          <a:noFill/>
          <a:ln>
            <a:noFill/>
          </a:ln>
        </p:spPr>
        <p:txBody>
          <a:bodyPr spcFirstLastPara="1" wrap="square" lIns="51475" tIns="25725" rIns="51475" bIns="257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628651" y="273844"/>
            <a:ext cx="7886706" cy="994172"/>
          </a:xfrm>
          <a:prstGeom prst="rect">
            <a:avLst/>
          </a:prstGeom>
          <a:noFill/>
          <a:ln>
            <a:noFill/>
          </a:ln>
        </p:spPr>
        <p:txBody>
          <a:bodyPr spcFirstLastPara="1" wrap="square" lIns="51475" tIns="25725" rIns="51475" bIns="25725" anchor="ctr" anchorCtr="0">
            <a:normAutofit/>
          </a:bodyPr>
          <a:lstStyle>
            <a:lvl1pPr lvl="0" algn="l">
              <a:lnSpc>
                <a:spcPct val="90000"/>
              </a:lnSpc>
              <a:spcBef>
                <a:spcPts val="0"/>
              </a:spcBef>
              <a:spcAft>
                <a:spcPts val="0"/>
              </a:spcAft>
              <a:buClr>
                <a:schemeClr val="dk1"/>
              </a:buClr>
              <a:buSzPts val="1000"/>
              <a:buNone/>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a:endParaRPr/>
          </a:p>
        </p:txBody>
      </p:sp>
      <p:sp>
        <p:nvSpPr>
          <p:cNvPr id="167" name="Google Shape;167;p31"/>
          <p:cNvSpPr txBox="1">
            <a:spLocks noGrp="1"/>
          </p:cNvSpPr>
          <p:nvPr>
            <p:ph type="dt" idx="10"/>
          </p:nvPr>
        </p:nvSpPr>
        <p:spPr>
          <a:xfrm>
            <a:off x="628651" y="4767263"/>
            <a:ext cx="2057402" cy="273844"/>
          </a:xfrm>
          <a:prstGeom prst="rect">
            <a:avLst/>
          </a:prstGeom>
          <a:noFill/>
          <a:ln>
            <a:noFill/>
          </a:ln>
        </p:spPr>
        <p:txBody>
          <a:bodyPr spcFirstLastPara="1" wrap="square" lIns="51475" tIns="25725" rIns="51475" bIns="25725"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68" name="Google Shape;168;p31"/>
          <p:cNvSpPr txBox="1">
            <a:spLocks noGrp="1"/>
          </p:cNvSpPr>
          <p:nvPr>
            <p:ph type="ftr" idx="11"/>
          </p:nvPr>
        </p:nvSpPr>
        <p:spPr>
          <a:xfrm>
            <a:off x="3028953" y="4767263"/>
            <a:ext cx="3086103" cy="273844"/>
          </a:xfrm>
          <a:prstGeom prst="rect">
            <a:avLst/>
          </a:prstGeom>
          <a:noFill/>
          <a:ln>
            <a:noFill/>
          </a:ln>
        </p:spPr>
        <p:txBody>
          <a:bodyPr spcFirstLastPara="1" wrap="square" lIns="51475" tIns="25725" rIns="51475" bIns="25725"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69" name="Google Shape;169;p31"/>
          <p:cNvSpPr txBox="1">
            <a:spLocks noGrp="1"/>
          </p:cNvSpPr>
          <p:nvPr>
            <p:ph type="sldNum" idx="12"/>
          </p:nvPr>
        </p:nvSpPr>
        <p:spPr>
          <a:xfrm>
            <a:off x="6457955" y="4767263"/>
            <a:ext cx="2057402" cy="273844"/>
          </a:xfrm>
          <a:prstGeom prst="rect">
            <a:avLst/>
          </a:prstGeom>
          <a:noFill/>
          <a:ln>
            <a:noFill/>
          </a:ln>
        </p:spPr>
        <p:txBody>
          <a:bodyPr spcFirstLastPara="1" wrap="square" lIns="51475" tIns="25725" rIns="51475" bIns="257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629842" y="342900"/>
            <a:ext cx="2949180" cy="1200150"/>
          </a:xfrm>
          <a:prstGeom prst="rect">
            <a:avLst/>
          </a:prstGeom>
          <a:noFill/>
          <a:ln>
            <a:noFill/>
          </a:ln>
        </p:spPr>
        <p:txBody>
          <a:bodyPr spcFirstLastPara="1" wrap="square" lIns="51475" tIns="25725" rIns="51475" bIns="2572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a:endParaRPr/>
          </a:p>
        </p:txBody>
      </p:sp>
      <p:sp>
        <p:nvSpPr>
          <p:cNvPr id="176" name="Google Shape;176;p33"/>
          <p:cNvSpPr txBox="1">
            <a:spLocks noGrp="1"/>
          </p:cNvSpPr>
          <p:nvPr>
            <p:ph type="body" idx="1"/>
          </p:nvPr>
        </p:nvSpPr>
        <p:spPr>
          <a:xfrm>
            <a:off x="3887394" y="740569"/>
            <a:ext cx="4629154" cy="3655219"/>
          </a:xfrm>
          <a:prstGeom prst="rect">
            <a:avLst/>
          </a:prstGeom>
          <a:noFill/>
          <a:ln>
            <a:noFill/>
          </a:ln>
        </p:spPr>
        <p:txBody>
          <a:bodyPr spcFirstLastPara="1" wrap="square" lIns="51475" tIns="25725" rIns="51475" bIns="2572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77" name="Google Shape;177;p33"/>
          <p:cNvSpPr txBox="1">
            <a:spLocks noGrp="1"/>
          </p:cNvSpPr>
          <p:nvPr>
            <p:ph type="body" idx="2"/>
          </p:nvPr>
        </p:nvSpPr>
        <p:spPr>
          <a:xfrm>
            <a:off x="629842" y="1543050"/>
            <a:ext cx="2949180" cy="2858691"/>
          </a:xfrm>
          <a:prstGeom prst="rect">
            <a:avLst/>
          </a:prstGeom>
          <a:noFill/>
          <a:ln>
            <a:noFill/>
          </a:ln>
        </p:spPr>
        <p:txBody>
          <a:bodyPr spcFirstLastPara="1" wrap="square" lIns="51475" tIns="25725" rIns="51475" bIns="2572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78" name="Google Shape;178;p33"/>
          <p:cNvSpPr txBox="1">
            <a:spLocks noGrp="1"/>
          </p:cNvSpPr>
          <p:nvPr>
            <p:ph type="dt" idx="10"/>
          </p:nvPr>
        </p:nvSpPr>
        <p:spPr>
          <a:xfrm>
            <a:off x="628651" y="4767263"/>
            <a:ext cx="2057402" cy="273844"/>
          </a:xfrm>
          <a:prstGeom prst="rect">
            <a:avLst/>
          </a:prstGeom>
          <a:noFill/>
          <a:ln>
            <a:noFill/>
          </a:ln>
        </p:spPr>
        <p:txBody>
          <a:bodyPr spcFirstLastPara="1" wrap="square" lIns="51475" tIns="25725" rIns="51475" bIns="25725"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79" name="Google Shape;179;p33"/>
          <p:cNvSpPr txBox="1">
            <a:spLocks noGrp="1"/>
          </p:cNvSpPr>
          <p:nvPr>
            <p:ph type="ftr" idx="11"/>
          </p:nvPr>
        </p:nvSpPr>
        <p:spPr>
          <a:xfrm>
            <a:off x="3028953" y="4767263"/>
            <a:ext cx="3086103" cy="273844"/>
          </a:xfrm>
          <a:prstGeom prst="rect">
            <a:avLst/>
          </a:prstGeom>
          <a:noFill/>
          <a:ln>
            <a:noFill/>
          </a:ln>
        </p:spPr>
        <p:txBody>
          <a:bodyPr spcFirstLastPara="1" wrap="square" lIns="51475" tIns="25725" rIns="51475" bIns="25725"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80" name="Google Shape;180;p33"/>
          <p:cNvSpPr txBox="1">
            <a:spLocks noGrp="1"/>
          </p:cNvSpPr>
          <p:nvPr>
            <p:ph type="sldNum" idx="12"/>
          </p:nvPr>
        </p:nvSpPr>
        <p:spPr>
          <a:xfrm>
            <a:off x="6457955" y="4767263"/>
            <a:ext cx="2057402" cy="273844"/>
          </a:xfrm>
          <a:prstGeom prst="rect">
            <a:avLst/>
          </a:prstGeom>
          <a:noFill/>
          <a:ln>
            <a:noFill/>
          </a:ln>
        </p:spPr>
        <p:txBody>
          <a:bodyPr spcFirstLastPara="1" wrap="square" lIns="51475" tIns="25725" rIns="51475" bIns="257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629842" y="342900"/>
            <a:ext cx="2949180" cy="1200150"/>
          </a:xfrm>
          <a:prstGeom prst="rect">
            <a:avLst/>
          </a:prstGeom>
          <a:noFill/>
          <a:ln>
            <a:noFill/>
          </a:ln>
        </p:spPr>
        <p:txBody>
          <a:bodyPr spcFirstLastPara="1" wrap="square" lIns="51475" tIns="25725" rIns="51475" bIns="2572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a:endParaRPr/>
          </a:p>
        </p:txBody>
      </p:sp>
      <p:sp>
        <p:nvSpPr>
          <p:cNvPr id="183" name="Google Shape;183;p34"/>
          <p:cNvSpPr>
            <a:spLocks noGrp="1"/>
          </p:cNvSpPr>
          <p:nvPr>
            <p:ph type="pic" idx="2"/>
          </p:nvPr>
        </p:nvSpPr>
        <p:spPr>
          <a:xfrm>
            <a:off x="3887394" y="740569"/>
            <a:ext cx="4629154" cy="3655219"/>
          </a:xfrm>
          <a:prstGeom prst="rect">
            <a:avLst/>
          </a:prstGeom>
          <a:noFill/>
          <a:ln>
            <a:noFill/>
          </a:ln>
        </p:spPr>
      </p:sp>
      <p:sp>
        <p:nvSpPr>
          <p:cNvPr id="184" name="Google Shape;184;p34"/>
          <p:cNvSpPr txBox="1">
            <a:spLocks noGrp="1"/>
          </p:cNvSpPr>
          <p:nvPr>
            <p:ph type="body" idx="1"/>
          </p:nvPr>
        </p:nvSpPr>
        <p:spPr>
          <a:xfrm>
            <a:off x="629842" y="1543050"/>
            <a:ext cx="2949180" cy="2858691"/>
          </a:xfrm>
          <a:prstGeom prst="rect">
            <a:avLst/>
          </a:prstGeom>
          <a:noFill/>
          <a:ln>
            <a:noFill/>
          </a:ln>
        </p:spPr>
        <p:txBody>
          <a:bodyPr spcFirstLastPara="1" wrap="square" lIns="51475" tIns="25725" rIns="51475" bIns="2572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85" name="Google Shape;185;p34"/>
          <p:cNvSpPr txBox="1">
            <a:spLocks noGrp="1"/>
          </p:cNvSpPr>
          <p:nvPr>
            <p:ph type="dt" idx="10"/>
          </p:nvPr>
        </p:nvSpPr>
        <p:spPr>
          <a:xfrm>
            <a:off x="628651" y="4767263"/>
            <a:ext cx="2057402" cy="273844"/>
          </a:xfrm>
          <a:prstGeom prst="rect">
            <a:avLst/>
          </a:prstGeom>
          <a:noFill/>
          <a:ln>
            <a:noFill/>
          </a:ln>
        </p:spPr>
        <p:txBody>
          <a:bodyPr spcFirstLastPara="1" wrap="square" lIns="51475" tIns="25725" rIns="51475" bIns="25725"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86" name="Google Shape;186;p34"/>
          <p:cNvSpPr txBox="1">
            <a:spLocks noGrp="1"/>
          </p:cNvSpPr>
          <p:nvPr>
            <p:ph type="ftr" idx="11"/>
          </p:nvPr>
        </p:nvSpPr>
        <p:spPr>
          <a:xfrm>
            <a:off x="3028953" y="4767263"/>
            <a:ext cx="3086103" cy="273844"/>
          </a:xfrm>
          <a:prstGeom prst="rect">
            <a:avLst/>
          </a:prstGeom>
          <a:noFill/>
          <a:ln>
            <a:noFill/>
          </a:ln>
        </p:spPr>
        <p:txBody>
          <a:bodyPr spcFirstLastPara="1" wrap="square" lIns="51475" tIns="25725" rIns="51475" bIns="25725"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87" name="Google Shape;187;p34"/>
          <p:cNvSpPr txBox="1">
            <a:spLocks noGrp="1"/>
          </p:cNvSpPr>
          <p:nvPr>
            <p:ph type="sldNum" idx="12"/>
          </p:nvPr>
        </p:nvSpPr>
        <p:spPr>
          <a:xfrm>
            <a:off x="6457955" y="4767263"/>
            <a:ext cx="2057402" cy="273844"/>
          </a:xfrm>
          <a:prstGeom prst="rect">
            <a:avLst/>
          </a:prstGeom>
          <a:noFill/>
          <a:ln>
            <a:noFill/>
          </a:ln>
        </p:spPr>
        <p:txBody>
          <a:bodyPr spcFirstLastPara="1" wrap="square" lIns="51475" tIns="25725" rIns="51475" bIns="257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628651" y="273844"/>
            <a:ext cx="7886706" cy="994172"/>
          </a:xfrm>
          <a:prstGeom prst="rect">
            <a:avLst/>
          </a:prstGeom>
          <a:noFill/>
          <a:ln>
            <a:noFill/>
          </a:ln>
        </p:spPr>
        <p:txBody>
          <a:bodyPr spcFirstLastPara="1" wrap="square" lIns="51475" tIns="25725" rIns="51475" bIns="25725" anchor="ctr" anchorCtr="0">
            <a:normAutofit/>
          </a:bodyPr>
          <a:lstStyle>
            <a:lvl1pPr lvl="0" algn="l">
              <a:lnSpc>
                <a:spcPct val="90000"/>
              </a:lnSpc>
              <a:spcBef>
                <a:spcPts val="0"/>
              </a:spcBef>
              <a:spcAft>
                <a:spcPts val="0"/>
              </a:spcAft>
              <a:buClr>
                <a:schemeClr val="dk1"/>
              </a:buClr>
              <a:buSzPts val="1000"/>
              <a:buNone/>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a:endParaRPr/>
          </a:p>
        </p:txBody>
      </p:sp>
      <p:sp>
        <p:nvSpPr>
          <p:cNvPr id="190" name="Google Shape;190;p35"/>
          <p:cNvSpPr txBox="1">
            <a:spLocks noGrp="1"/>
          </p:cNvSpPr>
          <p:nvPr>
            <p:ph type="body" idx="1"/>
          </p:nvPr>
        </p:nvSpPr>
        <p:spPr>
          <a:xfrm rot="5400000">
            <a:off x="2940252" y="-942383"/>
            <a:ext cx="3263503" cy="7886706"/>
          </a:xfrm>
          <a:prstGeom prst="rect">
            <a:avLst/>
          </a:prstGeom>
          <a:noFill/>
          <a:ln>
            <a:noFill/>
          </a:ln>
        </p:spPr>
        <p:txBody>
          <a:bodyPr spcFirstLastPara="1" wrap="square" lIns="51475" tIns="25725" rIns="51475" bIns="25725" anchor="t" anchorCtr="0">
            <a:normAutofit/>
          </a:bodyPr>
          <a:lstStyle>
            <a:lvl1pPr marL="457200" lvl="0" indent="-292100" algn="l">
              <a:lnSpc>
                <a:spcPct val="90000"/>
              </a:lnSpc>
              <a:spcBef>
                <a:spcPts val="800"/>
              </a:spcBef>
              <a:spcAft>
                <a:spcPts val="0"/>
              </a:spcAft>
              <a:buClr>
                <a:schemeClr val="dk1"/>
              </a:buClr>
              <a:buSzPts val="1000"/>
              <a:buChar char="•"/>
              <a:defRPr/>
            </a:lvl1pPr>
            <a:lvl2pPr marL="914400" lvl="1" indent="-292100" algn="l">
              <a:lnSpc>
                <a:spcPct val="90000"/>
              </a:lnSpc>
              <a:spcBef>
                <a:spcPts val="400"/>
              </a:spcBef>
              <a:spcAft>
                <a:spcPts val="0"/>
              </a:spcAft>
              <a:buClr>
                <a:schemeClr val="dk1"/>
              </a:buClr>
              <a:buSzPts val="1000"/>
              <a:buChar char="•"/>
              <a:defRPr/>
            </a:lvl2pPr>
            <a:lvl3pPr marL="1371600" lvl="2" indent="-292100" algn="l">
              <a:lnSpc>
                <a:spcPct val="90000"/>
              </a:lnSpc>
              <a:spcBef>
                <a:spcPts val="400"/>
              </a:spcBef>
              <a:spcAft>
                <a:spcPts val="0"/>
              </a:spcAft>
              <a:buClr>
                <a:schemeClr val="dk1"/>
              </a:buClr>
              <a:buSzPts val="1000"/>
              <a:buChar char="•"/>
              <a:defRPr/>
            </a:lvl3pPr>
            <a:lvl4pPr marL="1828800" lvl="3" indent="-292100" algn="l">
              <a:lnSpc>
                <a:spcPct val="90000"/>
              </a:lnSpc>
              <a:spcBef>
                <a:spcPts val="400"/>
              </a:spcBef>
              <a:spcAft>
                <a:spcPts val="0"/>
              </a:spcAft>
              <a:buClr>
                <a:schemeClr val="dk1"/>
              </a:buClr>
              <a:buSzPts val="1000"/>
              <a:buChar char="•"/>
              <a:defRPr/>
            </a:lvl4pPr>
            <a:lvl5pPr marL="2286000" lvl="4" indent="-292100" algn="l">
              <a:lnSpc>
                <a:spcPct val="90000"/>
              </a:lnSpc>
              <a:spcBef>
                <a:spcPts val="400"/>
              </a:spcBef>
              <a:spcAft>
                <a:spcPts val="0"/>
              </a:spcAft>
              <a:buClr>
                <a:schemeClr val="dk1"/>
              </a:buClr>
              <a:buSzPts val="1000"/>
              <a:buChar char="•"/>
              <a:defRPr/>
            </a:lvl5pPr>
            <a:lvl6pPr marL="2743200" lvl="5" indent="-292100" algn="l">
              <a:lnSpc>
                <a:spcPct val="90000"/>
              </a:lnSpc>
              <a:spcBef>
                <a:spcPts val="400"/>
              </a:spcBef>
              <a:spcAft>
                <a:spcPts val="0"/>
              </a:spcAft>
              <a:buClr>
                <a:schemeClr val="dk1"/>
              </a:buClr>
              <a:buSzPts val="1000"/>
              <a:buChar char="•"/>
              <a:defRPr/>
            </a:lvl6pPr>
            <a:lvl7pPr marL="3200400" lvl="6" indent="-292100" algn="l">
              <a:lnSpc>
                <a:spcPct val="90000"/>
              </a:lnSpc>
              <a:spcBef>
                <a:spcPts val="400"/>
              </a:spcBef>
              <a:spcAft>
                <a:spcPts val="0"/>
              </a:spcAft>
              <a:buClr>
                <a:schemeClr val="dk1"/>
              </a:buClr>
              <a:buSzPts val="1000"/>
              <a:buChar char="•"/>
              <a:defRPr/>
            </a:lvl7pPr>
            <a:lvl8pPr marL="3657600" lvl="7" indent="-292100" algn="l">
              <a:lnSpc>
                <a:spcPct val="90000"/>
              </a:lnSpc>
              <a:spcBef>
                <a:spcPts val="400"/>
              </a:spcBef>
              <a:spcAft>
                <a:spcPts val="0"/>
              </a:spcAft>
              <a:buClr>
                <a:schemeClr val="dk1"/>
              </a:buClr>
              <a:buSzPts val="1000"/>
              <a:buChar char="•"/>
              <a:defRPr/>
            </a:lvl8pPr>
            <a:lvl9pPr marL="4114800" lvl="8" indent="-292100" algn="l">
              <a:lnSpc>
                <a:spcPct val="90000"/>
              </a:lnSpc>
              <a:spcBef>
                <a:spcPts val="400"/>
              </a:spcBef>
              <a:spcAft>
                <a:spcPts val="0"/>
              </a:spcAft>
              <a:buClr>
                <a:schemeClr val="dk1"/>
              </a:buClr>
              <a:buSzPts val="1000"/>
              <a:buChar char="•"/>
              <a:defRPr/>
            </a:lvl9pPr>
          </a:lstStyle>
          <a:p>
            <a:endParaRPr/>
          </a:p>
        </p:txBody>
      </p:sp>
      <p:sp>
        <p:nvSpPr>
          <p:cNvPr id="191" name="Google Shape;191;p35"/>
          <p:cNvSpPr txBox="1">
            <a:spLocks noGrp="1"/>
          </p:cNvSpPr>
          <p:nvPr>
            <p:ph type="dt" idx="10"/>
          </p:nvPr>
        </p:nvSpPr>
        <p:spPr>
          <a:xfrm>
            <a:off x="628651" y="4767263"/>
            <a:ext cx="2057402" cy="273844"/>
          </a:xfrm>
          <a:prstGeom prst="rect">
            <a:avLst/>
          </a:prstGeom>
          <a:noFill/>
          <a:ln>
            <a:noFill/>
          </a:ln>
        </p:spPr>
        <p:txBody>
          <a:bodyPr spcFirstLastPara="1" wrap="square" lIns="51475" tIns="25725" rIns="51475" bIns="25725"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2" name="Google Shape;192;p35"/>
          <p:cNvSpPr txBox="1">
            <a:spLocks noGrp="1"/>
          </p:cNvSpPr>
          <p:nvPr>
            <p:ph type="ftr" idx="11"/>
          </p:nvPr>
        </p:nvSpPr>
        <p:spPr>
          <a:xfrm>
            <a:off x="3028953" y="4767263"/>
            <a:ext cx="3086103" cy="273844"/>
          </a:xfrm>
          <a:prstGeom prst="rect">
            <a:avLst/>
          </a:prstGeom>
          <a:noFill/>
          <a:ln>
            <a:noFill/>
          </a:ln>
        </p:spPr>
        <p:txBody>
          <a:bodyPr spcFirstLastPara="1" wrap="square" lIns="51475" tIns="25725" rIns="51475" bIns="25725"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3" name="Google Shape;193;p35"/>
          <p:cNvSpPr txBox="1">
            <a:spLocks noGrp="1"/>
          </p:cNvSpPr>
          <p:nvPr>
            <p:ph type="sldNum" idx="12"/>
          </p:nvPr>
        </p:nvSpPr>
        <p:spPr>
          <a:xfrm>
            <a:off x="6457955" y="4767263"/>
            <a:ext cx="2057402" cy="273844"/>
          </a:xfrm>
          <a:prstGeom prst="rect">
            <a:avLst/>
          </a:prstGeom>
          <a:noFill/>
          <a:ln>
            <a:noFill/>
          </a:ln>
        </p:spPr>
        <p:txBody>
          <a:bodyPr spcFirstLastPara="1" wrap="square" lIns="51475" tIns="25725" rIns="51475" bIns="257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350080" y="1467444"/>
            <a:ext cx="4358878" cy="1971677"/>
          </a:xfrm>
          <a:prstGeom prst="rect">
            <a:avLst/>
          </a:prstGeom>
          <a:noFill/>
          <a:ln>
            <a:noFill/>
          </a:ln>
        </p:spPr>
        <p:txBody>
          <a:bodyPr spcFirstLastPara="1" wrap="square" lIns="51475" tIns="25725" rIns="51475" bIns="25725" anchor="ctr" anchorCtr="0">
            <a:normAutofit/>
          </a:bodyPr>
          <a:lstStyle>
            <a:lvl1pPr lvl="0" algn="l">
              <a:lnSpc>
                <a:spcPct val="90000"/>
              </a:lnSpc>
              <a:spcBef>
                <a:spcPts val="0"/>
              </a:spcBef>
              <a:spcAft>
                <a:spcPts val="0"/>
              </a:spcAft>
              <a:buClr>
                <a:schemeClr val="dk1"/>
              </a:buClr>
              <a:buSzPts val="1000"/>
              <a:buNone/>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a:endParaRPr/>
          </a:p>
        </p:txBody>
      </p:sp>
      <p:sp>
        <p:nvSpPr>
          <p:cNvPr id="196" name="Google Shape;196;p36"/>
          <p:cNvSpPr txBox="1">
            <a:spLocks noGrp="1"/>
          </p:cNvSpPr>
          <p:nvPr>
            <p:ph type="body" idx="1"/>
          </p:nvPr>
        </p:nvSpPr>
        <p:spPr>
          <a:xfrm rot="5400000">
            <a:off x="1349576" y="-447082"/>
            <a:ext cx="4358878" cy="5800730"/>
          </a:xfrm>
          <a:prstGeom prst="rect">
            <a:avLst/>
          </a:prstGeom>
          <a:noFill/>
          <a:ln>
            <a:noFill/>
          </a:ln>
        </p:spPr>
        <p:txBody>
          <a:bodyPr spcFirstLastPara="1" wrap="square" lIns="51475" tIns="25725" rIns="51475" bIns="25725" anchor="t" anchorCtr="0">
            <a:normAutofit/>
          </a:bodyPr>
          <a:lstStyle>
            <a:lvl1pPr marL="457200" lvl="0" indent="-292100" algn="l">
              <a:lnSpc>
                <a:spcPct val="90000"/>
              </a:lnSpc>
              <a:spcBef>
                <a:spcPts val="800"/>
              </a:spcBef>
              <a:spcAft>
                <a:spcPts val="0"/>
              </a:spcAft>
              <a:buClr>
                <a:schemeClr val="dk1"/>
              </a:buClr>
              <a:buSzPts val="1000"/>
              <a:buChar char="•"/>
              <a:defRPr/>
            </a:lvl1pPr>
            <a:lvl2pPr marL="914400" lvl="1" indent="-292100" algn="l">
              <a:lnSpc>
                <a:spcPct val="90000"/>
              </a:lnSpc>
              <a:spcBef>
                <a:spcPts val="400"/>
              </a:spcBef>
              <a:spcAft>
                <a:spcPts val="0"/>
              </a:spcAft>
              <a:buClr>
                <a:schemeClr val="dk1"/>
              </a:buClr>
              <a:buSzPts val="1000"/>
              <a:buChar char="•"/>
              <a:defRPr/>
            </a:lvl2pPr>
            <a:lvl3pPr marL="1371600" lvl="2" indent="-292100" algn="l">
              <a:lnSpc>
                <a:spcPct val="90000"/>
              </a:lnSpc>
              <a:spcBef>
                <a:spcPts val="400"/>
              </a:spcBef>
              <a:spcAft>
                <a:spcPts val="0"/>
              </a:spcAft>
              <a:buClr>
                <a:schemeClr val="dk1"/>
              </a:buClr>
              <a:buSzPts val="1000"/>
              <a:buChar char="•"/>
              <a:defRPr/>
            </a:lvl3pPr>
            <a:lvl4pPr marL="1828800" lvl="3" indent="-292100" algn="l">
              <a:lnSpc>
                <a:spcPct val="90000"/>
              </a:lnSpc>
              <a:spcBef>
                <a:spcPts val="400"/>
              </a:spcBef>
              <a:spcAft>
                <a:spcPts val="0"/>
              </a:spcAft>
              <a:buClr>
                <a:schemeClr val="dk1"/>
              </a:buClr>
              <a:buSzPts val="1000"/>
              <a:buChar char="•"/>
              <a:defRPr/>
            </a:lvl4pPr>
            <a:lvl5pPr marL="2286000" lvl="4" indent="-292100" algn="l">
              <a:lnSpc>
                <a:spcPct val="90000"/>
              </a:lnSpc>
              <a:spcBef>
                <a:spcPts val="400"/>
              </a:spcBef>
              <a:spcAft>
                <a:spcPts val="0"/>
              </a:spcAft>
              <a:buClr>
                <a:schemeClr val="dk1"/>
              </a:buClr>
              <a:buSzPts val="1000"/>
              <a:buChar char="•"/>
              <a:defRPr/>
            </a:lvl5pPr>
            <a:lvl6pPr marL="2743200" lvl="5" indent="-292100" algn="l">
              <a:lnSpc>
                <a:spcPct val="90000"/>
              </a:lnSpc>
              <a:spcBef>
                <a:spcPts val="400"/>
              </a:spcBef>
              <a:spcAft>
                <a:spcPts val="0"/>
              </a:spcAft>
              <a:buClr>
                <a:schemeClr val="dk1"/>
              </a:buClr>
              <a:buSzPts val="1000"/>
              <a:buChar char="•"/>
              <a:defRPr/>
            </a:lvl6pPr>
            <a:lvl7pPr marL="3200400" lvl="6" indent="-292100" algn="l">
              <a:lnSpc>
                <a:spcPct val="90000"/>
              </a:lnSpc>
              <a:spcBef>
                <a:spcPts val="400"/>
              </a:spcBef>
              <a:spcAft>
                <a:spcPts val="0"/>
              </a:spcAft>
              <a:buClr>
                <a:schemeClr val="dk1"/>
              </a:buClr>
              <a:buSzPts val="1000"/>
              <a:buChar char="•"/>
              <a:defRPr/>
            </a:lvl7pPr>
            <a:lvl8pPr marL="3657600" lvl="7" indent="-292100" algn="l">
              <a:lnSpc>
                <a:spcPct val="90000"/>
              </a:lnSpc>
              <a:spcBef>
                <a:spcPts val="400"/>
              </a:spcBef>
              <a:spcAft>
                <a:spcPts val="0"/>
              </a:spcAft>
              <a:buClr>
                <a:schemeClr val="dk1"/>
              </a:buClr>
              <a:buSzPts val="1000"/>
              <a:buChar char="•"/>
              <a:defRPr/>
            </a:lvl8pPr>
            <a:lvl9pPr marL="4114800" lvl="8" indent="-292100" algn="l">
              <a:lnSpc>
                <a:spcPct val="90000"/>
              </a:lnSpc>
              <a:spcBef>
                <a:spcPts val="400"/>
              </a:spcBef>
              <a:spcAft>
                <a:spcPts val="0"/>
              </a:spcAft>
              <a:buClr>
                <a:schemeClr val="dk1"/>
              </a:buClr>
              <a:buSzPts val="1000"/>
              <a:buChar char="•"/>
              <a:defRPr/>
            </a:lvl9pPr>
          </a:lstStyle>
          <a:p>
            <a:endParaRPr/>
          </a:p>
        </p:txBody>
      </p:sp>
      <p:sp>
        <p:nvSpPr>
          <p:cNvPr id="197" name="Google Shape;197;p36"/>
          <p:cNvSpPr txBox="1">
            <a:spLocks noGrp="1"/>
          </p:cNvSpPr>
          <p:nvPr>
            <p:ph type="dt" idx="10"/>
          </p:nvPr>
        </p:nvSpPr>
        <p:spPr>
          <a:xfrm>
            <a:off x="628651" y="4767263"/>
            <a:ext cx="2057402" cy="273844"/>
          </a:xfrm>
          <a:prstGeom prst="rect">
            <a:avLst/>
          </a:prstGeom>
          <a:noFill/>
          <a:ln>
            <a:noFill/>
          </a:ln>
        </p:spPr>
        <p:txBody>
          <a:bodyPr spcFirstLastPara="1" wrap="square" lIns="51475" tIns="25725" rIns="51475" bIns="25725" anchor="ctr" anchorCtr="0">
            <a:noAutofit/>
          </a:bodyPr>
          <a:lstStyle>
            <a:lvl1pPr lvl="0" algn="l">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8" name="Google Shape;198;p36"/>
          <p:cNvSpPr txBox="1">
            <a:spLocks noGrp="1"/>
          </p:cNvSpPr>
          <p:nvPr>
            <p:ph type="ftr" idx="11"/>
          </p:nvPr>
        </p:nvSpPr>
        <p:spPr>
          <a:xfrm>
            <a:off x="3028953" y="4767263"/>
            <a:ext cx="3086103" cy="273844"/>
          </a:xfrm>
          <a:prstGeom prst="rect">
            <a:avLst/>
          </a:prstGeom>
          <a:noFill/>
          <a:ln>
            <a:noFill/>
          </a:ln>
        </p:spPr>
        <p:txBody>
          <a:bodyPr spcFirstLastPara="1" wrap="square" lIns="51475" tIns="25725" rIns="51475" bIns="25725" anchor="ctr" anchorCtr="0">
            <a:noAutofit/>
          </a:bodyPr>
          <a:lstStyle>
            <a:lvl1pPr lvl="0" algn="ctr">
              <a:spcBef>
                <a:spcPts val="0"/>
              </a:spcBef>
              <a:spcAft>
                <a:spcPts val="0"/>
              </a:spcAft>
              <a:buSzPts val="800"/>
              <a:buNone/>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9" name="Google Shape;199;p36"/>
          <p:cNvSpPr txBox="1">
            <a:spLocks noGrp="1"/>
          </p:cNvSpPr>
          <p:nvPr>
            <p:ph type="sldNum" idx="12"/>
          </p:nvPr>
        </p:nvSpPr>
        <p:spPr>
          <a:xfrm>
            <a:off x="6457955" y="4767263"/>
            <a:ext cx="2057402" cy="273844"/>
          </a:xfrm>
          <a:prstGeom prst="rect">
            <a:avLst/>
          </a:prstGeom>
          <a:noFill/>
          <a:ln>
            <a:noFill/>
          </a:ln>
        </p:spPr>
        <p:txBody>
          <a:bodyPr spcFirstLastPara="1" wrap="square" lIns="51475" tIns="25725" rIns="51475" bIns="257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651" y="273844"/>
            <a:ext cx="7886706" cy="994172"/>
          </a:xfrm>
          <a:prstGeom prst="rect">
            <a:avLst/>
          </a:prstGeom>
          <a:noFill/>
          <a:ln>
            <a:noFill/>
          </a:ln>
        </p:spPr>
        <p:txBody>
          <a:bodyPr spcFirstLastPara="1" wrap="square" lIns="51475" tIns="25725" rIns="51475" bIns="2572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800"/>
              <a:buNone/>
              <a:defRPr sz="1000"/>
            </a:lvl2pPr>
            <a:lvl3pPr lvl="2">
              <a:spcBef>
                <a:spcPts val="0"/>
              </a:spcBef>
              <a:spcAft>
                <a:spcPts val="0"/>
              </a:spcAft>
              <a:buSzPts val="800"/>
              <a:buNone/>
              <a:defRPr sz="1000"/>
            </a:lvl3pPr>
            <a:lvl4pPr lvl="3">
              <a:spcBef>
                <a:spcPts val="0"/>
              </a:spcBef>
              <a:spcAft>
                <a:spcPts val="0"/>
              </a:spcAft>
              <a:buSzPts val="800"/>
              <a:buNone/>
              <a:defRPr sz="1000"/>
            </a:lvl4pPr>
            <a:lvl5pPr lvl="4">
              <a:spcBef>
                <a:spcPts val="0"/>
              </a:spcBef>
              <a:spcAft>
                <a:spcPts val="0"/>
              </a:spcAft>
              <a:buSzPts val="800"/>
              <a:buNone/>
              <a:defRPr sz="1000"/>
            </a:lvl5pPr>
            <a:lvl6pPr lvl="5">
              <a:spcBef>
                <a:spcPts val="0"/>
              </a:spcBef>
              <a:spcAft>
                <a:spcPts val="0"/>
              </a:spcAft>
              <a:buSzPts val="800"/>
              <a:buNone/>
              <a:defRPr sz="1000"/>
            </a:lvl6pPr>
            <a:lvl7pPr lvl="6">
              <a:spcBef>
                <a:spcPts val="0"/>
              </a:spcBef>
              <a:spcAft>
                <a:spcPts val="0"/>
              </a:spcAft>
              <a:buSzPts val="800"/>
              <a:buNone/>
              <a:defRPr sz="1000"/>
            </a:lvl7pPr>
            <a:lvl8pPr lvl="7">
              <a:spcBef>
                <a:spcPts val="0"/>
              </a:spcBef>
              <a:spcAft>
                <a:spcPts val="0"/>
              </a:spcAft>
              <a:buSzPts val="800"/>
              <a:buNone/>
              <a:defRPr sz="1000"/>
            </a:lvl8pPr>
            <a:lvl9pPr lvl="8">
              <a:spcBef>
                <a:spcPts val="0"/>
              </a:spcBef>
              <a:spcAft>
                <a:spcPts val="0"/>
              </a:spcAft>
              <a:buSzPts val="800"/>
              <a:buNone/>
              <a:defRPr sz="1000"/>
            </a:lvl9pPr>
          </a:lstStyle>
          <a:p>
            <a:endParaRPr/>
          </a:p>
        </p:txBody>
      </p:sp>
      <p:sp>
        <p:nvSpPr>
          <p:cNvPr id="127" name="Google Shape;127;p25"/>
          <p:cNvSpPr txBox="1">
            <a:spLocks noGrp="1"/>
          </p:cNvSpPr>
          <p:nvPr>
            <p:ph type="body" idx="1"/>
          </p:nvPr>
        </p:nvSpPr>
        <p:spPr>
          <a:xfrm>
            <a:off x="628651" y="1369219"/>
            <a:ext cx="7886706" cy="3263503"/>
          </a:xfrm>
          <a:prstGeom prst="rect">
            <a:avLst/>
          </a:prstGeom>
          <a:noFill/>
          <a:ln>
            <a:noFill/>
          </a:ln>
        </p:spPr>
        <p:txBody>
          <a:bodyPr spcFirstLastPara="1" wrap="square" lIns="51475" tIns="25725" rIns="51475" bIns="2572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dt" idx="10"/>
          </p:nvPr>
        </p:nvSpPr>
        <p:spPr>
          <a:xfrm>
            <a:off x="628651" y="4767263"/>
            <a:ext cx="2057402" cy="273844"/>
          </a:xfrm>
          <a:prstGeom prst="rect">
            <a:avLst/>
          </a:prstGeom>
          <a:noFill/>
          <a:ln>
            <a:noFill/>
          </a:ln>
        </p:spPr>
        <p:txBody>
          <a:bodyPr spcFirstLastPara="1" wrap="square" lIns="51475" tIns="25725" rIns="51475" bIns="25725" anchor="ctr" anchorCtr="0">
            <a:noAutofit/>
          </a:bodyPr>
          <a:lstStyle>
            <a:lvl1pPr marR="0" lvl="0" algn="l" rtl="0">
              <a:spcBef>
                <a:spcPts val="0"/>
              </a:spcBef>
              <a:spcAft>
                <a:spcPts val="0"/>
              </a:spcAft>
              <a:buSzPts val="8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3028953" y="4767263"/>
            <a:ext cx="3086103" cy="273844"/>
          </a:xfrm>
          <a:prstGeom prst="rect">
            <a:avLst/>
          </a:prstGeom>
          <a:noFill/>
          <a:ln>
            <a:noFill/>
          </a:ln>
        </p:spPr>
        <p:txBody>
          <a:bodyPr spcFirstLastPara="1" wrap="square" lIns="51475" tIns="25725" rIns="51475" bIns="25725" anchor="ctr" anchorCtr="0">
            <a:noAutofit/>
          </a:bodyPr>
          <a:lstStyle>
            <a:lvl1pPr marR="0" lvl="0" algn="ctr" rtl="0">
              <a:spcBef>
                <a:spcPts val="0"/>
              </a:spcBef>
              <a:spcAft>
                <a:spcPts val="0"/>
              </a:spcAft>
              <a:buSzPts val="8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800"/>
              <a:buNone/>
              <a:defRPr sz="11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6457955" y="4767263"/>
            <a:ext cx="2057402" cy="273844"/>
          </a:xfrm>
          <a:prstGeom prst="rect">
            <a:avLst/>
          </a:prstGeom>
          <a:noFill/>
          <a:ln>
            <a:noFill/>
          </a:ln>
        </p:spPr>
        <p:txBody>
          <a:bodyPr spcFirstLastPara="1" wrap="square" lIns="51475" tIns="25725" rIns="51475" bIns="2572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5" r:id="rId2"/>
    <p:sldLayoutId id="2147483677" r:id="rId3"/>
    <p:sldLayoutId id="2147483678" r:id="rId4"/>
    <p:sldLayoutId id="2147483679" r:id="rId5"/>
    <p:sldLayoutId id="214748368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4.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2.png"/><Relationship Id="rId5" Type="http://schemas.openxmlformats.org/officeDocument/2006/relationships/image" Target="../media/image5.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5.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2.png"/><Relationship Id="rId5" Type="http://schemas.openxmlformats.org/officeDocument/2006/relationships/image" Target="../media/image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6.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12.png"/><Relationship Id="rId5" Type="http://schemas.openxmlformats.org/officeDocument/2006/relationships/image" Target="../media/image5.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7.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12.png"/><Relationship Id="rId5" Type="http://schemas.openxmlformats.org/officeDocument/2006/relationships/image" Target="../media/image5.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9.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1.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2.png"/><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3.png"/><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4.png"/><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6.png"/><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25.png"/><Relationship Id="rId5" Type="http://schemas.openxmlformats.org/officeDocument/2006/relationships/image" Target="../media/image5.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7.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image" Target="../media/image25.png"/><Relationship Id="rId5" Type="http://schemas.openxmlformats.org/officeDocument/2006/relationships/image" Target="../media/image5.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2.mp4"/><Relationship Id="rId1" Type="http://schemas.microsoft.com/office/2007/relationships/media" Target="../media/media22.mp4"/><Relationship Id="rId6" Type="http://schemas.openxmlformats.org/officeDocument/2006/relationships/image" Target="../media/image28.png"/><Relationship Id="rId5" Type="http://schemas.openxmlformats.org/officeDocument/2006/relationships/image" Target="../media/image5.jp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9.png"/><Relationship Id="rId5" Type="http://schemas.openxmlformats.org/officeDocument/2006/relationships/image" Target="../media/image5.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5.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5" Type="http://schemas.openxmlformats.org/officeDocument/2006/relationships/image" Target="../media/image5.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2.png"/><Relationship Id="rId5" Type="http://schemas.openxmlformats.org/officeDocument/2006/relationships/image" Target="../media/image5.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7"/>
          <p:cNvSpPr/>
          <p:nvPr/>
        </p:nvSpPr>
        <p:spPr>
          <a:xfrm>
            <a:off x="0" y="-1"/>
            <a:ext cx="3677169" cy="5143500"/>
          </a:xfrm>
          <a:prstGeom prst="rect">
            <a:avLst/>
          </a:prstGeom>
          <a:solidFill>
            <a:schemeClr val="lt1"/>
          </a:solidFill>
          <a:ln>
            <a:noFill/>
          </a:ln>
        </p:spPr>
        <p:txBody>
          <a:bodyPr spcFirstLastPara="1" wrap="square" lIns="51475" tIns="25725" rIns="51475" bIns="25725" anchor="ctr" anchorCtr="0">
            <a:noAutofit/>
          </a:bodyPr>
          <a:lstStyle/>
          <a:p>
            <a:pPr marL="0" marR="0" lvl="0" indent="0" algn="ctr" rtl="0">
              <a:spcBef>
                <a:spcPts val="0"/>
              </a:spcBef>
              <a:spcAft>
                <a:spcPts val="0"/>
              </a:spcAft>
              <a:buNone/>
            </a:pPr>
            <a:endParaRPr sz="1500" b="0" i="0" u="none" strike="noStrike" cap="none" dirty="0">
              <a:solidFill>
                <a:schemeClr val="lt1"/>
              </a:solidFill>
              <a:latin typeface="Calibri"/>
              <a:ea typeface="Calibri"/>
              <a:cs typeface="Calibri"/>
              <a:sym typeface="Calibri"/>
            </a:endParaRPr>
          </a:p>
        </p:txBody>
      </p:sp>
      <p:pic>
        <p:nvPicPr>
          <p:cNvPr id="205" name="Google Shape;205;p37" descr="https://lh3.googleusercontent.com/SeFhu-TB804G6ZEz_JFMczPfE_CJKslL_h0Ch17TLTS6oshRe1knhLOkYKyPGLHLSDfcS6vG_i2eDkbC1S1s7wWFqRIen942bGNRfjcTiAnoPELMkFzUBMLA2HqntGcEuJxGcj5GxdvScfFW_w6bqCcl3evw"/>
          <p:cNvPicPr preferRelativeResize="0"/>
          <p:nvPr/>
        </p:nvPicPr>
        <p:blipFill rotWithShape="1">
          <a:blip r:embed="rId6">
            <a:alphaModFix/>
          </a:blip>
          <a:srcRect/>
          <a:stretch/>
        </p:blipFill>
        <p:spPr>
          <a:xfrm>
            <a:off x="834371" y="1178128"/>
            <a:ext cx="2008360" cy="2770006"/>
          </a:xfrm>
          <a:prstGeom prst="rect">
            <a:avLst/>
          </a:prstGeom>
          <a:noFill/>
          <a:ln>
            <a:noFill/>
          </a:ln>
        </p:spPr>
      </p:pic>
      <p:sp>
        <p:nvSpPr>
          <p:cNvPr id="206" name="Google Shape;206;p37"/>
          <p:cNvSpPr/>
          <p:nvPr/>
        </p:nvSpPr>
        <p:spPr>
          <a:xfrm>
            <a:off x="3677102" y="1178128"/>
            <a:ext cx="5253083" cy="3489195"/>
          </a:xfrm>
          <a:prstGeom prst="rect">
            <a:avLst/>
          </a:prstGeom>
          <a:noFill/>
          <a:ln>
            <a:noFill/>
          </a:ln>
        </p:spPr>
        <p:txBody>
          <a:bodyPr spcFirstLastPara="1" wrap="square" lIns="51475" tIns="25725" rIns="51475" bIns="25725" anchor="t" anchorCtr="0">
            <a:noAutofit/>
          </a:bodyPr>
          <a:lstStyle/>
          <a:p>
            <a:pPr marL="0" marR="0" lvl="0" indent="0" algn="ctr" rtl="0">
              <a:lnSpc>
                <a:spcPct val="150000"/>
              </a:lnSpc>
              <a:spcBef>
                <a:spcPts val="0"/>
              </a:spcBef>
              <a:spcAft>
                <a:spcPts val="0"/>
              </a:spcAft>
              <a:buNone/>
            </a:pPr>
            <a:endParaRPr lang="en-US" altLang="ko-KR" sz="9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spcBef>
                <a:spcPts val="0"/>
              </a:spcBef>
              <a:spcAft>
                <a:spcPts val="0"/>
              </a:spcAft>
              <a:buNone/>
            </a:pPr>
            <a:endParaRPr lang="en-US" altLang="ko-KR" sz="20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spcBef>
                <a:spcPts val="0"/>
              </a:spcBef>
              <a:spcAft>
                <a:spcPts val="0"/>
              </a:spcAft>
              <a:buNone/>
            </a:pPr>
            <a:r>
              <a:rPr lang="en-US" altLang="ko-KR" sz="20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Rehearsal</a:t>
            </a:r>
          </a:p>
          <a:p>
            <a:pPr marL="0" marR="0" lvl="0" indent="0" algn="ctr" rtl="0">
              <a:spcBef>
                <a:spcPts val="0"/>
              </a:spcBef>
              <a:spcAft>
                <a:spcPts val="0"/>
              </a:spcAft>
              <a:buNone/>
            </a:pPr>
            <a:endParaRPr lang="en-US" altLang="ko-KR" sz="20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spcBef>
                <a:spcPts val="0"/>
              </a:spcBef>
              <a:spcAft>
                <a:spcPts val="0"/>
              </a:spcAft>
              <a:buNone/>
            </a:pPr>
            <a:endParaRPr lang="en-US" altLang="ko-KR" sz="20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spcBef>
                <a:spcPts val="0"/>
              </a:spcBef>
              <a:spcAft>
                <a:spcPts val="0"/>
              </a:spcAft>
              <a:buNone/>
            </a:pPr>
            <a:r>
              <a:rPr lang="en-US" altLang="ko-KR" sz="16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a:t>
            </a:r>
            <a:r>
              <a:rPr lang="ko-KR" altLang="en-US" sz="16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 이상행동 탐지 모델 개발 </a:t>
            </a:r>
            <a:r>
              <a:rPr lang="en-US" altLang="ko-KR" sz="16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a:t>
            </a:r>
            <a:endParaRPr lang="en-US" altLang="ko-KR"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lvl="0" algn="ctr"/>
            <a:r>
              <a:rPr lang="en-US" altLang="ko-KR"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Development of abnormal behavior model.</a:t>
            </a:r>
          </a:p>
          <a:p>
            <a:pPr marL="0" marR="0" lvl="0" indent="0" algn="ctr" rtl="0">
              <a:lnSpc>
                <a:spcPct val="150000"/>
              </a:lnSpc>
              <a:spcBef>
                <a:spcPts val="0"/>
              </a:spcBef>
              <a:spcAft>
                <a:spcPts val="0"/>
              </a:spcAft>
              <a:buNone/>
            </a:pPr>
            <a:endParaRPr lang="en-US" altLang="ko-KR"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lnSpc>
                <a:spcPct val="150000"/>
              </a:lnSpc>
              <a:spcBef>
                <a:spcPts val="0"/>
              </a:spcBef>
              <a:spcAft>
                <a:spcPts val="0"/>
              </a:spcAft>
              <a:buNone/>
            </a:pPr>
            <a:endParaRPr lang="en-US" altLang="ko-KR"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r" rtl="0">
              <a:lnSpc>
                <a:spcPct val="150000"/>
              </a:lnSpc>
              <a:spcBef>
                <a:spcPts val="0"/>
              </a:spcBef>
              <a:spcAft>
                <a:spcPts val="0"/>
              </a:spcAft>
              <a:buNone/>
            </a:pPr>
            <a:r>
              <a:rPr lang="ko-KR" altLang="en-US"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석사과정 조혜원</a:t>
            </a:r>
            <a:br>
              <a:rPr lang="ko"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br>
            <a:r>
              <a:rPr lang="ko"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202</a:t>
            </a:r>
            <a:r>
              <a:rPr lang="en-US" altLang="ko" sz="13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5</a:t>
            </a:r>
            <a:r>
              <a:rPr lang="ko"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a:t>
            </a:r>
            <a:r>
              <a:rPr lang="en-US" altLang="ko"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12</a:t>
            </a:r>
            <a:r>
              <a:rPr lang="en-US" altLang="ko" sz="13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.02</a:t>
            </a:r>
            <a:endParaRPr lang="en-US" altLang="ko-KR"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p:txBody>
      </p:sp>
      <p:sp>
        <p:nvSpPr>
          <p:cNvPr id="4" name="사각형: 둥근 모서리 3">
            <a:extLst>
              <a:ext uri="{FF2B5EF4-FFF2-40B4-BE49-F238E27FC236}">
                <a16:creationId xmlns:a16="http://schemas.microsoft.com/office/drawing/2014/main" id="{3044C82F-0C78-D44D-1A9A-48E9AACFA25F}"/>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My name is Haewon Jo, a master's student at the Computer Vision Lab, Chonnam National University. </a:t>
            </a:r>
          </a:p>
        </p:txBody>
      </p:sp>
      <p:pic>
        <p:nvPicPr>
          <p:cNvPr id="5" name="비디오 4">
            <a:hlinkClick r:id="" action="ppaction://media"/>
            <a:extLst>
              <a:ext uri="{FF2B5EF4-FFF2-40B4-BE49-F238E27FC236}">
                <a16:creationId xmlns:a16="http://schemas.microsoft.com/office/drawing/2014/main" id="{4E9226DB-C0FB-448C-96CF-853B5FB1336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0" y="0"/>
            <a:ext cx="1714499" cy="1285875"/>
          </a:xfrm>
          <a:prstGeom prst="rect">
            <a:avLst/>
          </a:prstGeom>
        </p:spPr>
      </p:pic>
      <p:sp>
        <p:nvSpPr>
          <p:cNvPr id="9" name="직사각형 8">
            <a:extLst>
              <a:ext uri="{FF2B5EF4-FFF2-40B4-BE49-F238E27FC236}">
                <a16:creationId xmlns:a16="http://schemas.microsoft.com/office/drawing/2014/main" id="{76431102-FE14-413C-A080-C235796925A8}"/>
              </a:ext>
            </a:extLst>
          </p:cNvPr>
          <p:cNvSpPr/>
          <p:nvPr/>
        </p:nvSpPr>
        <p:spPr>
          <a:xfrm>
            <a:off x="556731" y="74348"/>
            <a:ext cx="4572000" cy="276999"/>
          </a:xfrm>
          <a:prstGeom prst="rect">
            <a:avLst/>
          </a:prstGeom>
        </p:spPr>
        <p:txBody>
          <a:bodyPr>
            <a:spAutoFit/>
          </a:bodyPr>
          <a:lstStyle/>
          <a:p>
            <a:pPr lvl="0" algn="r"/>
            <a:r>
              <a:rPr lang="ko-KR" altLang="en-US" sz="12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고급</a:t>
            </a:r>
            <a:r>
              <a:rPr lang="en-US" altLang="ko-KR" sz="12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AI</a:t>
            </a:r>
            <a:r>
              <a:rPr lang="ko-KR" altLang="en-US" sz="12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융합프로젝트</a:t>
            </a:r>
            <a:endParaRPr lang="en-US" altLang="ko-KR" sz="12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p:txBody>
      </p:sp>
    </p:spTree>
  </p:cSld>
  <p:clrMapOvr>
    <a:masterClrMapping/>
  </p:clrMapOvr>
  <mc:AlternateContent xmlns:mc="http://schemas.openxmlformats.org/markup-compatibility/2006">
    <mc:Choice xmlns:p14="http://schemas.microsoft.com/office/powerpoint/2010/main" Requires="p14">
      <p:transition spd="slow" p14:dur="2000" advTm="7468"/>
    </mc:Choice>
    <mc:Fallback>
      <p:transition spd="slow" advTm="7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CFCAF093-A835-4959-89F5-132EEC44D405}"/>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28EC39C1-C139-D46C-4CB8-990D16C886DA}"/>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270E3498-B9F8-CD6B-1AD0-A311B17E2A0F}"/>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3" name="사각형: 둥근 모서리 12">
            <a:extLst>
              <a:ext uri="{FF2B5EF4-FFF2-40B4-BE49-F238E27FC236}">
                <a16:creationId xmlns:a16="http://schemas.microsoft.com/office/drawing/2014/main" id="{C2242210-FD15-CC6F-BF3C-C8D991C3522A}"/>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This data is processed by the STG-NF model, which is trained only on "normal" behaviors. </a:t>
            </a:r>
          </a:p>
          <a:p>
            <a:pPr algn="ctr"/>
            <a:r>
              <a:rPr lang="en-US" altLang="ko-KR" sz="1200">
                <a:solidFill>
                  <a:schemeClr val="tx1"/>
                </a:solidFill>
              </a:rPr>
              <a:t>If the action is normal, the model predicts it well, resulting in a high probability score.</a:t>
            </a:r>
          </a:p>
        </p:txBody>
      </p:sp>
      <p:sp>
        <p:nvSpPr>
          <p:cNvPr id="14" name="TextBox 13">
            <a:extLst>
              <a:ext uri="{FF2B5EF4-FFF2-40B4-BE49-F238E27FC236}">
                <a16:creationId xmlns:a16="http://schemas.microsoft.com/office/drawing/2014/main" id="{0C4D8330-5871-4075-B293-3C51A4E2E42C}"/>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5" name="TextBox 14">
            <a:extLst>
              <a:ext uri="{FF2B5EF4-FFF2-40B4-BE49-F238E27FC236}">
                <a16:creationId xmlns:a16="http://schemas.microsoft.com/office/drawing/2014/main" id="{9A70C82A-49AB-4AE6-B026-1CF695DF0DD0}"/>
              </a:ext>
            </a:extLst>
          </p:cNvPr>
          <p:cNvSpPr txBox="1"/>
          <p:nvPr/>
        </p:nvSpPr>
        <p:spPr>
          <a:xfrm>
            <a:off x="109775" y="665316"/>
            <a:ext cx="8979634" cy="2733569"/>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Overall Detection Process Overview</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Video Input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CCTV or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Pose Extraction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Estimate and track human pose from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STG-NF Mapping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Transform pose data using the ‘normal’ trained model</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Probability Calculation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Calculate likelihood to detect anomalies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grpSp>
        <p:nvGrpSpPr>
          <p:cNvPr id="16" name="그룹 15">
            <a:extLst>
              <a:ext uri="{FF2B5EF4-FFF2-40B4-BE49-F238E27FC236}">
                <a16:creationId xmlns:a16="http://schemas.microsoft.com/office/drawing/2014/main" id="{C1B6133D-0CDA-4A6C-9562-7F8FECFE8F75}"/>
              </a:ext>
            </a:extLst>
          </p:cNvPr>
          <p:cNvGrpSpPr/>
          <p:nvPr/>
        </p:nvGrpSpPr>
        <p:grpSpPr>
          <a:xfrm>
            <a:off x="6304069" y="2311571"/>
            <a:ext cx="2812010" cy="891585"/>
            <a:chOff x="-477030" y="2526685"/>
            <a:chExt cx="7117315" cy="2225750"/>
          </a:xfrm>
        </p:grpSpPr>
        <p:sp>
          <p:nvSpPr>
            <p:cNvPr id="17" name="TextBox 16">
              <a:extLst>
                <a:ext uri="{FF2B5EF4-FFF2-40B4-BE49-F238E27FC236}">
                  <a16:creationId xmlns:a16="http://schemas.microsoft.com/office/drawing/2014/main" id="{C60D60C6-59F1-4B58-893A-2308EB4F5908}"/>
                </a:ext>
              </a:extLst>
            </p:cNvPr>
            <p:cNvSpPr txBox="1"/>
            <p:nvPr/>
          </p:nvSpPr>
          <p:spPr>
            <a:xfrm>
              <a:off x="-477030" y="3827198"/>
              <a:ext cx="4572001"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High Likelihood</a:t>
              </a:r>
            </a:p>
          </p:txBody>
        </p:sp>
        <p:grpSp>
          <p:nvGrpSpPr>
            <p:cNvPr id="18" name="그룹 17">
              <a:extLst>
                <a:ext uri="{FF2B5EF4-FFF2-40B4-BE49-F238E27FC236}">
                  <a16:creationId xmlns:a16="http://schemas.microsoft.com/office/drawing/2014/main" id="{B02651E2-2F87-444D-83FF-4D808C062EB7}"/>
                </a:ext>
              </a:extLst>
            </p:cNvPr>
            <p:cNvGrpSpPr/>
            <p:nvPr/>
          </p:nvGrpSpPr>
          <p:grpSpPr>
            <a:xfrm>
              <a:off x="931693" y="2526685"/>
              <a:ext cx="5708592" cy="2169220"/>
              <a:chOff x="931693" y="2526685"/>
              <a:chExt cx="5708592" cy="2169220"/>
            </a:xfrm>
          </p:grpSpPr>
          <p:pic>
            <p:nvPicPr>
              <p:cNvPr id="19" name="그림 18">
                <a:extLst>
                  <a:ext uri="{FF2B5EF4-FFF2-40B4-BE49-F238E27FC236}">
                    <a16:creationId xmlns:a16="http://schemas.microsoft.com/office/drawing/2014/main" id="{7E65D044-E54B-48AD-9A61-3283C3364662}"/>
                  </a:ext>
                </a:extLst>
              </p:cNvPr>
              <p:cNvPicPr>
                <a:picLocks noChangeAspect="1"/>
              </p:cNvPicPr>
              <p:nvPr/>
            </p:nvPicPr>
            <p:blipFill>
              <a:blip r:embed="rId6"/>
              <a:srcRect r="52367"/>
              <a:stretch>
                <a:fillRect/>
              </a:stretch>
            </p:blipFill>
            <p:spPr>
              <a:xfrm>
                <a:off x="931693" y="2530769"/>
                <a:ext cx="1680878" cy="1448620"/>
              </a:xfrm>
              <a:prstGeom prst="rect">
                <a:avLst/>
              </a:prstGeom>
            </p:spPr>
          </p:pic>
          <p:sp>
            <p:nvSpPr>
              <p:cNvPr id="20" name="TextBox 19">
                <a:extLst>
                  <a:ext uri="{FF2B5EF4-FFF2-40B4-BE49-F238E27FC236}">
                    <a16:creationId xmlns:a16="http://schemas.microsoft.com/office/drawing/2014/main" id="{008B242C-C7B7-4554-B59B-912305C1A9CB}"/>
                  </a:ext>
                </a:extLst>
              </p:cNvPr>
              <p:cNvSpPr txBox="1"/>
              <p:nvPr/>
            </p:nvSpPr>
            <p:spPr>
              <a:xfrm>
                <a:off x="2068285" y="3770668"/>
                <a:ext cx="4572000"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Abnormal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Low Likelihood</a:t>
                </a:r>
              </a:p>
            </p:txBody>
          </p:sp>
          <p:pic>
            <p:nvPicPr>
              <p:cNvPr id="21" name="그림 20">
                <a:extLst>
                  <a:ext uri="{FF2B5EF4-FFF2-40B4-BE49-F238E27FC236}">
                    <a16:creationId xmlns:a16="http://schemas.microsoft.com/office/drawing/2014/main" id="{35A12E60-4557-449F-8A6E-06461144A7A5}"/>
                  </a:ext>
                </a:extLst>
              </p:cNvPr>
              <p:cNvPicPr>
                <a:picLocks noChangeAspect="1"/>
              </p:cNvPicPr>
              <p:nvPr/>
            </p:nvPicPr>
            <p:blipFill>
              <a:blip r:embed="rId6"/>
              <a:srcRect l="48123"/>
              <a:stretch>
                <a:fillRect/>
              </a:stretch>
            </p:blipFill>
            <p:spPr>
              <a:xfrm>
                <a:off x="3381213" y="2526685"/>
                <a:ext cx="1830631" cy="1448620"/>
              </a:xfrm>
              <a:prstGeom prst="rect">
                <a:avLst/>
              </a:prstGeom>
            </p:spPr>
          </p:pic>
        </p:grpSp>
      </p:grpSp>
      <p:sp>
        <p:nvSpPr>
          <p:cNvPr id="22" name="Text 3">
            <a:extLst>
              <a:ext uri="{FF2B5EF4-FFF2-40B4-BE49-F238E27FC236}">
                <a16:creationId xmlns:a16="http://schemas.microsoft.com/office/drawing/2014/main" id="{58F80EEA-68A0-42E0-A298-98FB605B79E8}"/>
              </a:ext>
            </a:extLst>
          </p:cNvPr>
          <p:cNvSpPr/>
          <p:nvPr/>
        </p:nvSpPr>
        <p:spPr>
          <a:xfrm>
            <a:off x="390832" y="2319214"/>
            <a:ext cx="665559" cy="685800"/>
          </a:xfrm>
          <a:prstGeom prst="roundRect">
            <a:avLst>
              <a:gd name="adj" fmla="val 8587"/>
            </a:avLst>
          </a:prstGeom>
          <a:solidFill>
            <a:schemeClr val="accent4">
              <a:lumMod val="20000"/>
              <a:lumOff val="80000"/>
            </a:schemeClr>
          </a:solidFill>
          <a:ln/>
        </p:spPr>
        <p:txBody>
          <a:bodyPr wrap="square" rtlCol="0" anchor="ctr"/>
          <a:lstStyle/>
          <a:p>
            <a:pPr marL="0" indent="0">
              <a:buNone/>
            </a:pPr>
            <a:endParaRPr lang="en-US" b="1" dirty="0"/>
          </a:p>
        </p:txBody>
      </p:sp>
      <p:sp>
        <p:nvSpPr>
          <p:cNvPr id="23" name="Text 4">
            <a:extLst>
              <a:ext uri="{FF2B5EF4-FFF2-40B4-BE49-F238E27FC236}">
                <a16:creationId xmlns:a16="http://schemas.microsoft.com/office/drawing/2014/main" id="{C83B11C0-8459-40AB-A211-58C3EBACF2BE}"/>
              </a:ext>
            </a:extLst>
          </p:cNvPr>
          <p:cNvSpPr/>
          <p:nvPr/>
        </p:nvSpPr>
        <p:spPr>
          <a:xfrm>
            <a:off x="539624" y="2471614"/>
            <a:ext cx="36797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INPUT</a:t>
            </a:r>
            <a:endParaRPr lang="en-US" sz="900" b="1" dirty="0">
              <a:solidFill>
                <a:schemeClr val="tx2">
                  <a:lumMod val="50000"/>
                </a:schemeClr>
              </a:solidFill>
            </a:endParaRPr>
          </a:p>
        </p:txBody>
      </p:sp>
      <p:sp>
        <p:nvSpPr>
          <p:cNvPr id="24" name="Text 5">
            <a:extLst>
              <a:ext uri="{FF2B5EF4-FFF2-40B4-BE49-F238E27FC236}">
                <a16:creationId xmlns:a16="http://schemas.microsoft.com/office/drawing/2014/main" id="{3B156DAC-729C-4CA0-9828-AD99EE0B9CF7}"/>
              </a:ext>
            </a:extLst>
          </p:cNvPr>
          <p:cNvSpPr/>
          <p:nvPr/>
        </p:nvSpPr>
        <p:spPr>
          <a:xfrm>
            <a:off x="539624" y="2662114"/>
            <a:ext cx="36797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Video</a:t>
            </a:r>
            <a:endParaRPr lang="en-US" sz="1050" b="1" dirty="0">
              <a:solidFill>
                <a:schemeClr val="tx1"/>
              </a:solidFill>
            </a:endParaRPr>
          </a:p>
        </p:txBody>
      </p:sp>
      <p:sp>
        <p:nvSpPr>
          <p:cNvPr id="25" name="Text 6">
            <a:extLst>
              <a:ext uri="{FF2B5EF4-FFF2-40B4-BE49-F238E27FC236}">
                <a16:creationId xmlns:a16="http://schemas.microsoft.com/office/drawing/2014/main" id="{1B653249-E67A-4AA1-98C9-FB995D7AF50C}"/>
              </a:ext>
            </a:extLst>
          </p:cNvPr>
          <p:cNvSpPr/>
          <p:nvPr/>
        </p:nvSpPr>
        <p:spPr>
          <a:xfrm>
            <a:off x="1113541"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26" name="Text 7">
            <a:extLst>
              <a:ext uri="{FF2B5EF4-FFF2-40B4-BE49-F238E27FC236}">
                <a16:creationId xmlns:a16="http://schemas.microsoft.com/office/drawing/2014/main" id="{1E3CE599-794D-4AC4-A3CA-97E5449EA6CF}"/>
              </a:ext>
            </a:extLst>
          </p:cNvPr>
          <p:cNvSpPr/>
          <p:nvPr/>
        </p:nvSpPr>
        <p:spPr>
          <a:xfrm>
            <a:off x="1361191" y="2319214"/>
            <a:ext cx="1194197"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7" name="Text 8">
            <a:extLst>
              <a:ext uri="{FF2B5EF4-FFF2-40B4-BE49-F238E27FC236}">
                <a16:creationId xmlns:a16="http://schemas.microsoft.com/office/drawing/2014/main" id="{B56162A3-D8E6-4A34-97E7-7F139F194854}"/>
              </a:ext>
            </a:extLst>
          </p:cNvPr>
          <p:cNvSpPr/>
          <p:nvPr/>
        </p:nvSpPr>
        <p:spPr>
          <a:xfrm>
            <a:off x="1504697" y="2471614"/>
            <a:ext cx="90718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3B82F6"/>
                </a:solidFill>
                <a:latin typeface="Arial" pitchFamily="34" charset="0"/>
                <a:ea typeface="Arial" pitchFamily="34" charset="-122"/>
                <a:cs typeface="Arial" pitchFamily="34" charset="-120"/>
              </a:rPr>
              <a:t>STAGE 1</a:t>
            </a:r>
            <a:endParaRPr lang="en-US" sz="900" b="1" dirty="0"/>
          </a:p>
        </p:txBody>
      </p:sp>
      <p:sp>
        <p:nvSpPr>
          <p:cNvPr id="28" name="Text 9">
            <a:extLst>
              <a:ext uri="{FF2B5EF4-FFF2-40B4-BE49-F238E27FC236}">
                <a16:creationId xmlns:a16="http://schemas.microsoft.com/office/drawing/2014/main" id="{31E5F75B-82B4-4EC5-989B-2B6E0214389D}"/>
              </a:ext>
            </a:extLst>
          </p:cNvPr>
          <p:cNvSpPr/>
          <p:nvPr/>
        </p:nvSpPr>
        <p:spPr>
          <a:xfrm>
            <a:off x="1504697" y="2662114"/>
            <a:ext cx="90718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YOLOv8-Pose</a:t>
            </a:r>
            <a:endParaRPr lang="en-US" sz="1050" b="1" dirty="0">
              <a:solidFill>
                <a:schemeClr val="tx1"/>
              </a:solidFill>
            </a:endParaRPr>
          </a:p>
        </p:txBody>
      </p:sp>
      <p:sp>
        <p:nvSpPr>
          <p:cNvPr id="29" name="Text 10">
            <a:extLst>
              <a:ext uri="{FF2B5EF4-FFF2-40B4-BE49-F238E27FC236}">
                <a16:creationId xmlns:a16="http://schemas.microsoft.com/office/drawing/2014/main" id="{071FBE7E-EB28-490C-A784-8A1F323C3134}"/>
              </a:ext>
            </a:extLst>
          </p:cNvPr>
          <p:cNvSpPr/>
          <p:nvPr/>
        </p:nvSpPr>
        <p:spPr>
          <a:xfrm>
            <a:off x="2612538"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30" name="Text 11">
            <a:extLst>
              <a:ext uri="{FF2B5EF4-FFF2-40B4-BE49-F238E27FC236}">
                <a16:creationId xmlns:a16="http://schemas.microsoft.com/office/drawing/2014/main" id="{45345F80-2918-4BEA-A238-CFD92112F3E2}"/>
              </a:ext>
            </a:extLst>
          </p:cNvPr>
          <p:cNvSpPr/>
          <p:nvPr/>
        </p:nvSpPr>
        <p:spPr>
          <a:xfrm>
            <a:off x="2860188" y="2319214"/>
            <a:ext cx="1231255"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31" name="Text 12">
            <a:extLst>
              <a:ext uri="{FF2B5EF4-FFF2-40B4-BE49-F238E27FC236}">
                <a16:creationId xmlns:a16="http://schemas.microsoft.com/office/drawing/2014/main" id="{83E8EA3A-0E71-49CF-820E-473DD239BF36}"/>
              </a:ext>
            </a:extLst>
          </p:cNvPr>
          <p:cNvSpPr/>
          <p:nvPr/>
        </p:nvSpPr>
        <p:spPr>
          <a:xfrm>
            <a:off x="3003324" y="2471614"/>
            <a:ext cx="944984"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A855F7"/>
                </a:solidFill>
                <a:latin typeface="Arial" pitchFamily="34" charset="0"/>
                <a:ea typeface="Arial" pitchFamily="34" charset="-122"/>
                <a:cs typeface="Arial" pitchFamily="34" charset="-120"/>
              </a:rPr>
              <a:t>STAGE 2</a:t>
            </a:r>
            <a:endParaRPr lang="en-US" sz="900" b="1" dirty="0"/>
          </a:p>
        </p:txBody>
      </p:sp>
      <p:sp>
        <p:nvSpPr>
          <p:cNvPr id="32" name="Text 13">
            <a:extLst>
              <a:ext uri="{FF2B5EF4-FFF2-40B4-BE49-F238E27FC236}">
                <a16:creationId xmlns:a16="http://schemas.microsoft.com/office/drawing/2014/main" id="{C504E275-ACC8-4A98-888E-7B4F0CCE987D}"/>
              </a:ext>
            </a:extLst>
          </p:cNvPr>
          <p:cNvSpPr/>
          <p:nvPr/>
        </p:nvSpPr>
        <p:spPr>
          <a:xfrm>
            <a:off x="3003324" y="2662114"/>
            <a:ext cx="944984"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Preprocessing</a:t>
            </a:r>
            <a:endParaRPr lang="en-US" sz="1050" b="1" dirty="0">
              <a:solidFill>
                <a:schemeClr val="tx1"/>
              </a:solidFill>
            </a:endParaRPr>
          </a:p>
        </p:txBody>
      </p:sp>
      <p:sp>
        <p:nvSpPr>
          <p:cNvPr id="33" name="Text 14">
            <a:extLst>
              <a:ext uri="{FF2B5EF4-FFF2-40B4-BE49-F238E27FC236}">
                <a16:creationId xmlns:a16="http://schemas.microsoft.com/office/drawing/2014/main" id="{90303D8C-E81C-44BA-B660-3651025CB837}"/>
              </a:ext>
            </a:extLst>
          </p:cNvPr>
          <p:cNvSpPr/>
          <p:nvPr/>
        </p:nvSpPr>
        <p:spPr>
          <a:xfrm>
            <a:off x="4148593"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34" name="Text 15">
            <a:extLst>
              <a:ext uri="{FF2B5EF4-FFF2-40B4-BE49-F238E27FC236}">
                <a16:creationId xmlns:a16="http://schemas.microsoft.com/office/drawing/2014/main" id="{B636F1EF-92AD-4101-8115-390002C2668B}"/>
              </a:ext>
            </a:extLst>
          </p:cNvPr>
          <p:cNvSpPr/>
          <p:nvPr/>
        </p:nvSpPr>
        <p:spPr>
          <a:xfrm>
            <a:off x="4396243" y="2319214"/>
            <a:ext cx="801142"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35" name="Text 16">
            <a:extLst>
              <a:ext uri="{FF2B5EF4-FFF2-40B4-BE49-F238E27FC236}">
                <a16:creationId xmlns:a16="http://schemas.microsoft.com/office/drawing/2014/main" id="{983523B9-82AA-470B-9BF3-883968E75CCF}"/>
              </a:ext>
            </a:extLst>
          </p:cNvPr>
          <p:cNvSpPr/>
          <p:nvPr/>
        </p:nvSpPr>
        <p:spPr>
          <a:xfrm>
            <a:off x="4543680" y="2471614"/>
            <a:ext cx="50626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E94560"/>
                </a:solidFill>
                <a:latin typeface="Arial" pitchFamily="34" charset="0"/>
                <a:ea typeface="Arial" pitchFamily="34" charset="-122"/>
                <a:cs typeface="Arial" pitchFamily="34" charset="-120"/>
              </a:rPr>
              <a:t>STAGE 3</a:t>
            </a:r>
            <a:endParaRPr lang="en-US" sz="900" b="1" dirty="0"/>
          </a:p>
        </p:txBody>
      </p:sp>
      <p:sp>
        <p:nvSpPr>
          <p:cNvPr id="36" name="Text 17">
            <a:extLst>
              <a:ext uri="{FF2B5EF4-FFF2-40B4-BE49-F238E27FC236}">
                <a16:creationId xmlns:a16="http://schemas.microsoft.com/office/drawing/2014/main" id="{65490D5D-F8B1-4BBF-9124-B521A011788D}"/>
              </a:ext>
            </a:extLst>
          </p:cNvPr>
          <p:cNvSpPr/>
          <p:nvPr/>
        </p:nvSpPr>
        <p:spPr>
          <a:xfrm>
            <a:off x="4543680" y="2662114"/>
            <a:ext cx="50626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STG-NF</a:t>
            </a:r>
            <a:endParaRPr lang="en-US" sz="1050" b="1" dirty="0">
              <a:solidFill>
                <a:schemeClr val="tx1"/>
              </a:solidFill>
            </a:endParaRPr>
          </a:p>
        </p:txBody>
      </p:sp>
      <p:sp>
        <p:nvSpPr>
          <p:cNvPr id="37" name="Text 18">
            <a:extLst>
              <a:ext uri="{FF2B5EF4-FFF2-40B4-BE49-F238E27FC236}">
                <a16:creationId xmlns:a16="http://schemas.microsoft.com/office/drawing/2014/main" id="{6CC536F3-953E-4A8E-874C-2005E7BE2491}"/>
              </a:ext>
            </a:extLst>
          </p:cNvPr>
          <p:cNvSpPr/>
          <p:nvPr/>
        </p:nvSpPr>
        <p:spPr>
          <a:xfrm>
            <a:off x="5254535"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38" name="Text 19">
            <a:extLst>
              <a:ext uri="{FF2B5EF4-FFF2-40B4-BE49-F238E27FC236}">
                <a16:creationId xmlns:a16="http://schemas.microsoft.com/office/drawing/2014/main" id="{A88C4A8F-ADB5-4EE1-9944-84155CAC36D8}"/>
              </a:ext>
            </a:extLst>
          </p:cNvPr>
          <p:cNvSpPr/>
          <p:nvPr/>
        </p:nvSpPr>
        <p:spPr>
          <a:xfrm>
            <a:off x="5502185" y="2319214"/>
            <a:ext cx="774799"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39" name="Text 20">
            <a:extLst>
              <a:ext uri="{FF2B5EF4-FFF2-40B4-BE49-F238E27FC236}">
                <a16:creationId xmlns:a16="http://schemas.microsoft.com/office/drawing/2014/main" id="{77065EE3-3306-486C-AC7C-112EAAE8B298}"/>
              </a:ext>
            </a:extLst>
          </p:cNvPr>
          <p:cNvSpPr/>
          <p:nvPr/>
        </p:nvSpPr>
        <p:spPr>
          <a:xfrm>
            <a:off x="5649885" y="2471614"/>
            <a:ext cx="47939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OUTPUT</a:t>
            </a:r>
            <a:endParaRPr lang="en-US" sz="900" b="1" dirty="0">
              <a:solidFill>
                <a:schemeClr val="tx2">
                  <a:lumMod val="50000"/>
                </a:schemeClr>
              </a:solidFill>
            </a:endParaRPr>
          </a:p>
        </p:txBody>
      </p:sp>
      <p:sp>
        <p:nvSpPr>
          <p:cNvPr id="40" name="Text 21">
            <a:extLst>
              <a:ext uri="{FF2B5EF4-FFF2-40B4-BE49-F238E27FC236}">
                <a16:creationId xmlns:a16="http://schemas.microsoft.com/office/drawing/2014/main" id="{82DA6C3B-AA3A-4ED6-8A08-8E5E40D62811}"/>
              </a:ext>
            </a:extLst>
          </p:cNvPr>
          <p:cNvSpPr/>
          <p:nvPr/>
        </p:nvSpPr>
        <p:spPr>
          <a:xfrm>
            <a:off x="5649885" y="2662114"/>
            <a:ext cx="47939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Alert</a:t>
            </a:r>
            <a:endParaRPr lang="en-US" sz="1050" b="1" dirty="0">
              <a:solidFill>
                <a:schemeClr val="tx1"/>
              </a:solidFill>
            </a:endParaRPr>
          </a:p>
        </p:txBody>
      </p:sp>
      <p:sp>
        <p:nvSpPr>
          <p:cNvPr id="41" name="Text 23">
            <a:extLst>
              <a:ext uri="{FF2B5EF4-FFF2-40B4-BE49-F238E27FC236}">
                <a16:creationId xmlns:a16="http://schemas.microsoft.com/office/drawing/2014/main" id="{8EA2B6D8-2CAF-4D6F-AE28-723C1F5E4DD0}"/>
              </a:ext>
            </a:extLst>
          </p:cNvPr>
          <p:cNvSpPr/>
          <p:nvPr/>
        </p:nvSpPr>
        <p:spPr>
          <a:xfrm>
            <a:off x="1504698" y="3087836"/>
            <a:ext cx="1204996"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3B82F6"/>
                </a:solidFill>
                <a:latin typeface="Arial" pitchFamily="34" charset="0"/>
                <a:ea typeface="Arial" pitchFamily="34" charset="-122"/>
                <a:cs typeface="Arial" pitchFamily="34" charset="-120"/>
              </a:rPr>
              <a:t>Pose Extraction</a:t>
            </a:r>
            <a:endParaRPr lang="en-US" sz="1050" dirty="0"/>
          </a:p>
        </p:txBody>
      </p:sp>
      <p:sp>
        <p:nvSpPr>
          <p:cNvPr id="42" name="Text 24">
            <a:extLst>
              <a:ext uri="{FF2B5EF4-FFF2-40B4-BE49-F238E27FC236}">
                <a16:creationId xmlns:a16="http://schemas.microsoft.com/office/drawing/2014/main" id="{0AD88FD8-7A95-4D72-92EA-860D1B9DB10D}"/>
              </a:ext>
            </a:extLst>
          </p:cNvPr>
          <p:cNvSpPr/>
          <p:nvPr/>
        </p:nvSpPr>
        <p:spPr>
          <a:xfrm>
            <a:off x="1515496" y="3347937"/>
            <a:ext cx="1194197"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Extract 17 COCO keypoints per person</a:t>
            </a:r>
            <a:endParaRPr lang="en-US" sz="900" dirty="0">
              <a:solidFill>
                <a:schemeClr val="tx1"/>
              </a:solidFill>
            </a:endParaRPr>
          </a:p>
        </p:txBody>
      </p:sp>
      <p:sp>
        <p:nvSpPr>
          <p:cNvPr id="43" name="Text 28">
            <a:extLst>
              <a:ext uri="{FF2B5EF4-FFF2-40B4-BE49-F238E27FC236}">
                <a16:creationId xmlns:a16="http://schemas.microsoft.com/office/drawing/2014/main" id="{28314324-FBA3-47F0-8455-8A648588CB33}"/>
              </a:ext>
            </a:extLst>
          </p:cNvPr>
          <p:cNvSpPr/>
          <p:nvPr/>
        </p:nvSpPr>
        <p:spPr>
          <a:xfrm>
            <a:off x="3003325" y="3084444"/>
            <a:ext cx="1184094"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A855F7"/>
                </a:solidFill>
                <a:latin typeface="Arial" pitchFamily="34" charset="0"/>
                <a:ea typeface="Arial" pitchFamily="34" charset="-122"/>
                <a:cs typeface="Arial" pitchFamily="34" charset="-120"/>
              </a:rPr>
              <a:t>Preprocessing</a:t>
            </a:r>
            <a:endParaRPr lang="en-US" sz="1050" dirty="0"/>
          </a:p>
        </p:txBody>
      </p:sp>
      <p:sp>
        <p:nvSpPr>
          <p:cNvPr id="44" name="Text 29">
            <a:extLst>
              <a:ext uri="{FF2B5EF4-FFF2-40B4-BE49-F238E27FC236}">
                <a16:creationId xmlns:a16="http://schemas.microsoft.com/office/drawing/2014/main" id="{78EAFCED-A9BE-4844-AB33-7ADF9D5338D3}"/>
              </a:ext>
            </a:extLst>
          </p:cNvPr>
          <p:cNvSpPr/>
          <p:nvPr/>
        </p:nvSpPr>
        <p:spPr>
          <a:xfrm>
            <a:off x="3003324" y="3365778"/>
            <a:ext cx="1055994"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17→18 </a:t>
            </a:r>
            <a:r>
              <a:rPr lang="en-US" sz="900" dirty="0" err="1">
                <a:solidFill>
                  <a:schemeClr val="tx1"/>
                </a:solidFill>
                <a:latin typeface="Arial" pitchFamily="34" charset="0"/>
                <a:ea typeface="Arial" pitchFamily="34" charset="-122"/>
                <a:cs typeface="Arial" pitchFamily="34" charset="-120"/>
              </a:rPr>
              <a:t>keypoints</a:t>
            </a:r>
            <a:r>
              <a:rPr lang="en-US" sz="900" dirty="0">
                <a:solidFill>
                  <a:schemeClr val="tx1"/>
                </a:solidFill>
                <a:latin typeface="Arial" pitchFamily="34" charset="0"/>
                <a:ea typeface="Arial" pitchFamily="34" charset="-122"/>
                <a:cs typeface="Arial" pitchFamily="34" charset="-120"/>
              </a:rPr>
              <a:t> + 24-frame window</a:t>
            </a:r>
            <a:endParaRPr lang="en-US" sz="900" dirty="0">
              <a:solidFill>
                <a:schemeClr val="tx1"/>
              </a:solidFill>
            </a:endParaRPr>
          </a:p>
        </p:txBody>
      </p:sp>
      <p:sp>
        <p:nvSpPr>
          <p:cNvPr id="45" name="Text 33">
            <a:extLst>
              <a:ext uri="{FF2B5EF4-FFF2-40B4-BE49-F238E27FC236}">
                <a16:creationId xmlns:a16="http://schemas.microsoft.com/office/drawing/2014/main" id="{B30239A3-A026-4F59-8950-C2F371BBD3A7}"/>
              </a:ext>
            </a:extLst>
          </p:cNvPr>
          <p:cNvSpPr/>
          <p:nvPr/>
        </p:nvSpPr>
        <p:spPr>
          <a:xfrm>
            <a:off x="4339109" y="3089741"/>
            <a:ext cx="2500071"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E94560"/>
                </a:solidFill>
                <a:latin typeface="Arial" pitchFamily="34" charset="0"/>
                <a:ea typeface="Arial" pitchFamily="34" charset="-122"/>
                <a:cs typeface="Arial" pitchFamily="34" charset="-120"/>
              </a:rPr>
              <a:t>STG-NF Model</a:t>
            </a:r>
            <a:endParaRPr lang="en-US" sz="1050" dirty="0"/>
          </a:p>
        </p:txBody>
      </p:sp>
      <p:sp>
        <p:nvSpPr>
          <p:cNvPr id="46" name="Text 34">
            <a:extLst>
              <a:ext uri="{FF2B5EF4-FFF2-40B4-BE49-F238E27FC236}">
                <a16:creationId xmlns:a16="http://schemas.microsoft.com/office/drawing/2014/main" id="{1DAB0F46-70D6-4B14-8CFB-3E6961867909}"/>
              </a:ext>
            </a:extLst>
          </p:cNvPr>
          <p:cNvSpPr/>
          <p:nvPr/>
        </p:nvSpPr>
        <p:spPr>
          <a:xfrm>
            <a:off x="4393659" y="3325274"/>
            <a:ext cx="931160"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Compute NLL as anomaly score</a:t>
            </a:r>
            <a:endParaRPr lang="en-US" sz="900" dirty="0">
              <a:solidFill>
                <a:schemeClr val="tx1"/>
              </a:solidFill>
            </a:endParaRPr>
          </a:p>
        </p:txBody>
      </p:sp>
      <p:pic>
        <p:nvPicPr>
          <p:cNvPr id="7" name="비디오 6">
            <a:hlinkClick r:id="" action="ppaction://media"/>
            <a:extLst>
              <a:ext uri="{FF2B5EF4-FFF2-40B4-BE49-F238E27FC236}">
                <a16:creationId xmlns:a16="http://schemas.microsoft.com/office/drawing/2014/main" id="{1B94751A-A2D9-4E8C-9502-62D0CA5182C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3576474770"/>
      </p:ext>
    </p:extLst>
  </p:cSld>
  <p:clrMapOvr>
    <a:masterClrMapping/>
  </p:clrMapOvr>
  <mc:AlternateContent xmlns:mc="http://schemas.openxmlformats.org/markup-compatibility/2006">
    <mc:Choice xmlns:p14="http://schemas.microsoft.com/office/powerpoint/2010/main" Requires="p14">
      <p:transition spd="slow" p14:dur="2000" advTm="12398"/>
    </mc:Choice>
    <mc:Fallback>
      <p:transition spd="slow" advTm="12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421AD257-C07C-B96C-7BD7-AFADC2589BE5}"/>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DBF396EC-4EA0-FE2F-5A4C-1884F3AAE848}"/>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1E11FB89-E9C1-E9B6-B390-E13ED719FA57}"/>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A4AD8F07-CA6E-9489-60C0-E8CD99D31EE0}"/>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TextBox 1">
            <a:extLst>
              <a:ext uri="{FF2B5EF4-FFF2-40B4-BE49-F238E27FC236}">
                <a16:creationId xmlns:a16="http://schemas.microsoft.com/office/drawing/2014/main" id="{F9A4016F-9D91-4D4E-2393-D4D14E2971D5}"/>
              </a:ext>
            </a:extLst>
          </p:cNvPr>
          <p:cNvSpPr txBox="1"/>
          <p:nvPr/>
        </p:nvSpPr>
        <p:spPr>
          <a:xfrm>
            <a:off x="109775" y="665316"/>
            <a:ext cx="8979634" cy="2733569"/>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Overall Detection Process Overview</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Video Input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CCTV or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Pose Extraction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Estimate and track human pose from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STG-NF Mapping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Transform pose data using the ‘normal’ trained model</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Probability Calculation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Calculate likelihood to detect anomalies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grpSp>
        <p:nvGrpSpPr>
          <p:cNvPr id="5" name="그룹 4">
            <a:extLst>
              <a:ext uri="{FF2B5EF4-FFF2-40B4-BE49-F238E27FC236}">
                <a16:creationId xmlns:a16="http://schemas.microsoft.com/office/drawing/2014/main" id="{7A9416EB-9E94-A631-B0C9-117B695E42C8}"/>
              </a:ext>
            </a:extLst>
          </p:cNvPr>
          <p:cNvGrpSpPr/>
          <p:nvPr/>
        </p:nvGrpSpPr>
        <p:grpSpPr>
          <a:xfrm>
            <a:off x="6304069" y="2311571"/>
            <a:ext cx="2812010" cy="891585"/>
            <a:chOff x="-477030" y="2526685"/>
            <a:chExt cx="7117315" cy="2225750"/>
          </a:xfrm>
        </p:grpSpPr>
        <p:sp>
          <p:nvSpPr>
            <p:cNvPr id="6" name="TextBox 5">
              <a:extLst>
                <a:ext uri="{FF2B5EF4-FFF2-40B4-BE49-F238E27FC236}">
                  <a16:creationId xmlns:a16="http://schemas.microsoft.com/office/drawing/2014/main" id="{F79C16EC-F49A-3E2B-8AE4-34E73E146224}"/>
                </a:ext>
              </a:extLst>
            </p:cNvPr>
            <p:cNvSpPr txBox="1"/>
            <p:nvPr/>
          </p:nvSpPr>
          <p:spPr>
            <a:xfrm>
              <a:off x="-477030" y="3827198"/>
              <a:ext cx="4572001"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High Likelihood</a:t>
              </a:r>
            </a:p>
          </p:txBody>
        </p:sp>
        <p:grpSp>
          <p:nvGrpSpPr>
            <p:cNvPr id="3" name="그룹 2">
              <a:extLst>
                <a:ext uri="{FF2B5EF4-FFF2-40B4-BE49-F238E27FC236}">
                  <a16:creationId xmlns:a16="http://schemas.microsoft.com/office/drawing/2014/main" id="{AAEAAE00-3DD3-87B1-41A7-0603166573F2}"/>
                </a:ext>
              </a:extLst>
            </p:cNvPr>
            <p:cNvGrpSpPr/>
            <p:nvPr/>
          </p:nvGrpSpPr>
          <p:grpSpPr>
            <a:xfrm>
              <a:off x="931693" y="2526685"/>
              <a:ext cx="5708592" cy="2169220"/>
              <a:chOff x="931693" y="2526685"/>
              <a:chExt cx="5708592" cy="2169220"/>
            </a:xfrm>
          </p:grpSpPr>
          <p:pic>
            <p:nvPicPr>
              <p:cNvPr id="4" name="그림 3">
                <a:extLst>
                  <a:ext uri="{FF2B5EF4-FFF2-40B4-BE49-F238E27FC236}">
                    <a16:creationId xmlns:a16="http://schemas.microsoft.com/office/drawing/2014/main" id="{8B846341-9CF2-346B-7CC4-3B354C2D4974}"/>
                  </a:ext>
                </a:extLst>
              </p:cNvPr>
              <p:cNvPicPr>
                <a:picLocks noChangeAspect="1"/>
              </p:cNvPicPr>
              <p:nvPr/>
            </p:nvPicPr>
            <p:blipFill>
              <a:blip r:embed="rId6"/>
              <a:srcRect r="52367"/>
              <a:stretch>
                <a:fillRect/>
              </a:stretch>
            </p:blipFill>
            <p:spPr>
              <a:xfrm>
                <a:off x="931693" y="2530769"/>
                <a:ext cx="1680878" cy="1448620"/>
              </a:xfrm>
              <a:prstGeom prst="rect">
                <a:avLst/>
              </a:prstGeom>
            </p:spPr>
          </p:pic>
          <p:sp>
            <p:nvSpPr>
              <p:cNvPr id="8" name="TextBox 7">
                <a:extLst>
                  <a:ext uri="{FF2B5EF4-FFF2-40B4-BE49-F238E27FC236}">
                    <a16:creationId xmlns:a16="http://schemas.microsoft.com/office/drawing/2014/main" id="{6831BD0C-9B71-6915-E24C-69D39978E97F}"/>
                  </a:ext>
                </a:extLst>
              </p:cNvPr>
              <p:cNvSpPr txBox="1"/>
              <p:nvPr/>
            </p:nvSpPr>
            <p:spPr>
              <a:xfrm>
                <a:off x="2068285" y="3770668"/>
                <a:ext cx="4572000"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Abnormal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Low Likelihood</a:t>
                </a:r>
              </a:p>
            </p:txBody>
          </p:sp>
          <p:pic>
            <p:nvPicPr>
              <p:cNvPr id="9" name="그림 8">
                <a:extLst>
                  <a:ext uri="{FF2B5EF4-FFF2-40B4-BE49-F238E27FC236}">
                    <a16:creationId xmlns:a16="http://schemas.microsoft.com/office/drawing/2014/main" id="{AF542B4A-653A-E337-035E-A3F210F9A43B}"/>
                  </a:ext>
                </a:extLst>
              </p:cNvPr>
              <p:cNvPicPr>
                <a:picLocks noChangeAspect="1"/>
              </p:cNvPicPr>
              <p:nvPr/>
            </p:nvPicPr>
            <p:blipFill>
              <a:blip r:embed="rId6"/>
              <a:srcRect l="48123"/>
              <a:stretch>
                <a:fillRect/>
              </a:stretch>
            </p:blipFill>
            <p:spPr>
              <a:xfrm>
                <a:off x="3381213" y="2526685"/>
                <a:ext cx="1830631" cy="1448620"/>
              </a:xfrm>
              <a:prstGeom prst="rect">
                <a:avLst/>
              </a:prstGeom>
            </p:spPr>
          </p:pic>
        </p:grpSp>
      </p:grpSp>
      <p:sp>
        <p:nvSpPr>
          <p:cNvPr id="13" name="사각형: 둥근 모서리 12">
            <a:extLst>
              <a:ext uri="{FF2B5EF4-FFF2-40B4-BE49-F238E27FC236}">
                <a16:creationId xmlns:a16="http://schemas.microsoft.com/office/drawing/2014/main" id="{70173690-32E4-D594-22DE-6E2475CA34CB}"/>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Conversely, abnormal actions like theft result in a low probability, allowing us to detect anomalies.</a:t>
            </a:r>
          </a:p>
        </p:txBody>
      </p:sp>
      <p:sp>
        <p:nvSpPr>
          <p:cNvPr id="15" name="Text 3">
            <a:extLst>
              <a:ext uri="{FF2B5EF4-FFF2-40B4-BE49-F238E27FC236}">
                <a16:creationId xmlns:a16="http://schemas.microsoft.com/office/drawing/2014/main" id="{8FB56335-1F38-4FF3-8446-891AE1F75EA1}"/>
              </a:ext>
            </a:extLst>
          </p:cNvPr>
          <p:cNvSpPr/>
          <p:nvPr/>
        </p:nvSpPr>
        <p:spPr>
          <a:xfrm>
            <a:off x="390832" y="2319214"/>
            <a:ext cx="665559" cy="685800"/>
          </a:xfrm>
          <a:prstGeom prst="roundRect">
            <a:avLst>
              <a:gd name="adj" fmla="val 8587"/>
            </a:avLst>
          </a:prstGeom>
          <a:solidFill>
            <a:schemeClr val="accent4">
              <a:lumMod val="20000"/>
              <a:lumOff val="80000"/>
            </a:schemeClr>
          </a:solidFill>
          <a:ln/>
        </p:spPr>
        <p:txBody>
          <a:bodyPr wrap="square" rtlCol="0" anchor="ctr"/>
          <a:lstStyle/>
          <a:p>
            <a:pPr marL="0" indent="0">
              <a:buNone/>
            </a:pPr>
            <a:endParaRPr lang="en-US" b="1" dirty="0"/>
          </a:p>
        </p:txBody>
      </p:sp>
      <p:sp>
        <p:nvSpPr>
          <p:cNvPr id="16" name="Text 4">
            <a:extLst>
              <a:ext uri="{FF2B5EF4-FFF2-40B4-BE49-F238E27FC236}">
                <a16:creationId xmlns:a16="http://schemas.microsoft.com/office/drawing/2014/main" id="{70002CA6-A19F-417B-894E-C231A2C160C6}"/>
              </a:ext>
            </a:extLst>
          </p:cNvPr>
          <p:cNvSpPr/>
          <p:nvPr/>
        </p:nvSpPr>
        <p:spPr>
          <a:xfrm>
            <a:off x="539624" y="2471614"/>
            <a:ext cx="36797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INPUT</a:t>
            </a:r>
            <a:endParaRPr lang="en-US" sz="900" b="1" dirty="0">
              <a:solidFill>
                <a:schemeClr val="tx2">
                  <a:lumMod val="50000"/>
                </a:schemeClr>
              </a:solidFill>
            </a:endParaRPr>
          </a:p>
        </p:txBody>
      </p:sp>
      <p:sp>
        <p:nvSpPr>
          <p:cNvPr id="17" name="Text 5">
            <a:extLst>
              <a:ext uri="{FF2B5EF4-FFF2-40B4-BE49-F238E27FC236}">
                <a16:creationId xmlns:a16="http://schemas.microsoft.com/office/drawing/2014/main" id="{FB513771-AC14-47AF-90D2-68ADD62C6F19}"/>
              </a:ext>
            </a:extLst>
          </p:cNvPr>
          <p:cNvSpPr/>
          <p:nvPr/>
        </p:nvSpPr>
        <p:spPr>
          <a:xfrm>
            <a:off x="539624" y="2662114"/>
            <a:ext cx="36797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Video</a:t>
            </a:r>
            <a:endParaRPr lang="en-US" sz="1050" b="1" dirty="0">
              <a:solidFill>
                <a:schemeClr val="tx1"/>
              </a:solidFill>
            </a:endParaRPr>
          </a:p>
        </p:txBody>
      </p:sp>
      <p:sp>
        <p:nvSpPr>
          <p:cNvPr id="18" name="Text 6">
            <a:extLst>
              <a:ext uri="{FF2B5EF4-FFF2-40B4-BE49-F238E27FC236}">
                <a16:creationId xmlns:a16="http://schemas.microsoft.com/office/drawing/2014/main" id="{0B7FFFA2-9CBD-4F95-8E3B-9893A4711D64}"/>
              </a:ext>
            </a:extLst>
          </p:cNvPr>
          <p:cNvSpPr/>
          <p:nvPr/>
        </p:nvSpPr>
        <p:spPr>
          <a:xfrm>
            <a:off x="1113541"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19" name="Text 7">
            <a:extLst>
              <a:ext uri="{FF2B5EF4-FFF2-40B4-BE49-F238E27FC236}">
                <a16:creationId xmlns:a16="http://schemas.microsoft.com/office/drawing/2014/main" id="{E801C756-428A-4F90-B80C-B46952A2A846}"/>
              </a:ext>
            </a:extLst>
          </p:cNvPr>
          <p:cNvSpPr/>
          <p:nvPr/>
        </p:nvSpPr>
        <p:spPr>
          <a:xfrm>
            <a:off x="1361191" y="2319214"/>
            <a:ext cx="1194197"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0" name="Text 8">
            <a:extLst>
              <a:ext uri="{FF2B5EF4-FFF2-40B4-BE49-F238E27FC236}">
                <a16:creationId xmlns:a16="http://schemas.microsoft.com/office/drawing/2014/main" id="{F7B8E1F6-54BE-4B3B-9CFC-DD24BC5573A4}"/>
              </a:ext>
            </a:extLst>
          </p:cNvPr>
          <p:cNvSpPr/>
          <p:nvPr/>
        </p:nvSpPr>
        <p:spPr>
          <a:xfrm>
            <a:off x="1504697" y="2471614"/>
            <a:ext cx="90718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3B82F6"/>
                </a:solidFill>
                <a:latin typeface="Arial" pitchFamily="34" charset="0"/>
                <a:ea typeface="Arial" pitchFamily="34" charset="-122"/>
                <a:cs typeface="Arial" pitchFamily="34" charset="-120"/>
              </a:rPr>
              <a:t>STAGE 1</a:t>
            </a:r>
            <a:endParaRPr lang="en-US" sz="900" b="1" dirty="0"/>
          </a:p>
        </p:txBody>
      </p:sp>
      <p:sp>
        <p:nvSpPr>
          <p:cNvPr id="21" name="Text 9">
            <a:extLst>
              <a:ext uri="{FF2B5EF4-FFF2-40B4-BE49-F238E27FC236}">
                <a16:creationId xmlns:a16="http://schemas.microsoft.com/office/drawing/2014/main" id="{4A5E41D5-BB3D-484E-9433-982A96630E64}"/>
              </a:ext>
            </a:extLst>
          </p:cNvPr>
          <p:cNvSpPr/>
          <p:nvPr/>
        </p:nvSpPr>
        <p:spPr>
          <a:xfrm>
            <a:off x="1504697" y="2662114"/>
            <a:ext cx="90718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YOLOv8-Pose</a:t>
            </a:r>
            <a:endParaRPr lang="en-US" sz="1050" b="1" dirty="0">
              <a:solidFill>
                <a:schemeClr val="tx1"/>
              </a:solidFill>
            </a:endParaRPr>
          </a:p>
        </p:txBody>
      </p:sp>
      <p:sp>
        <p:nvSpPr>
          <p:cNvPr id="22" name="Text 10">
            <a:extLst>
              <a:ext uri="{FF2B5EF4-FFF2-40B4-BE49-F238E27FC236}">
                <a16:creationId xmlns:a16="http://schemas.microsoft.com/office/drawing/2014/main" id="{2BB79510-E62C-4A06-B4C7-7E95C526D2FC}"/>
              </a:ext>
            </a:extLst>
          </p:cNvPr>
          <p:cNvSpPr/>
          <p:nvPr/>
        </p:nvSpPr>
        <p:spPr>
          <a:xfrm>
            <a:off x="2612538"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23" name="Text 11">
            <a:extLst>
              <a:ext uri="{FF2B5EF4-FFF2-40B4-BE49-F238E27FC236}">
                <a16:creationId xmlns:a16="http://schemas.microsoft.com/office/drawing/2014/main" id="{F78DA9DE-096D-48D7-A47F-E0DAA9AEE7FC}"/>
              </a:ext>
            </a:extLst>
          </p:cNvPr>
          <p:cNvSpPr/>
          <p:nvPr/>
        </p:nvSpPr>
        <p:spPr>
          <a:xfrm>
            <a:off x="2860188" y="2319214"/>
            <a:ext cx="1231255"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4" name="Text 12">
            <a:extLst>
              <a:ext uri="{FF2B5EF4-FFF2-40B4-BE49-F238E27FC236}">
                <a16:creationId xmlns:a16="http://schemas.microsoft.com/office/drawing/2014/main" id="{4F755223-A225-4D58-A611-4D6DDE755C1A}"/>
              </a:ext>
            </a:extLst>
          </p:cNvPr>
          <p:cNvSpPr/>
          <p:nvPr/>
        </p:nvSpPr>
        <p:spPr>
          <a:xfrm>
            <a:off x="3003324" y="2471614"/>
            <a:ext cx="944984"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A855F7"/>
                </a:solidFill>
                <a:latin typeface="Arial" pitchFamily="34" charset="0"/>
                <a:ea typeface="Arial" pitchFamily="34" charset="-122"/>
                <a:cs typeface="Arial" pitchFamily="34" charset="-120"/>
              </a:rPr>
              <a:t>STAGE 2</a:t>
            </a:r>
            <a:endParaRPr lang="en-US" sz="900" b="1" dirty="0"/>
          </a:p>
        </p:txBody>
      </p:sp>
      <p:sp>
        <p:nvSpPr>
          <p:cNvPr id="25" name="Text 13">
            <a:extLst>
              <a:ext uri="{FF2B5EF4-FFF2-40B4-BE49-F238E27FC236}">
                <a16:creationId xmlns:a16="http://schemas.microsoft.com/office/drawing/2014/main" id="{6A0F586D-697B-493F-BC65-3F6D4F6BB157}"/>
              </a:ext>
            </a:extLst>
          </p:cNvPr>
          <p:cNvSpPr/>
          <p:nvPr/>
        </p:nvSpPr>
        <p:spPr>
          <a:xfrm>
            <a:off x="3003324" y="2662114"/>
            <a:ext cx="944984"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Preprocessing</a:t>
            </a:r>
            <a:endParaRPr lang="en-US" sz="1050" b="1" dirty="0">
              <a:solidFill>
                <a:schemeClr val="tx1"/>
              </a:solidFill>
            </a:endParaRPr>
          </a:p>
        </p:txBody>
      </p:sp>
      <p:sp>
        <p:nvSpPr>
          <p:cNvPr id="26" name="Text 14">
            <a:extLst>
              <a:ext uri="{FF2B5EF4-FFF2-40B4-BE49-F238E27FC236}">
                <a16:creationId xmlns:a16="http://schemas.microsoft.com/office/drawing/2014/main" id="{DB46826A-08EF-4687-B50A-D87258BA4260}"/>
              </a:ext>
            </a:extLst>
          </p:cNvPr>
          <p:cNvSpPr/>
          <p:nvPr/>
        </p:nvSpPr>
        <p:spPr>
          <a:xfrm>
            <a:off x="4148593"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27" name="Text 15">
            <a:extLst>
              <a:ext uri="{FF2B5EF4-FFF2-40B4-BE49-F238E27FC236}">
                <a16:creationId xmlns:a16="http://schemas.microsoft.com/office/drawing/2014/main" id="{660A9574-1B57-457C-AD3B-6FD2FCC74473}"/>
              </a:ext>
            </a:extLst>
          </p:cNvPr>
          <p:cNvSpPr/>
          <p:nvPr/>
        </p:nvSpPr>
        <p:spPr>
          <a:xfrm>
            <a:off x="4396243" y="2319214"/>
            <a:ext cx="801142"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8" name="Text 16">
            <a:extLst>
              <a:ext uri="{FF2B5EF4-FFF2-40B4-BE49-F238E27FC236}">
                <a16:creationId xmlns:a16="http://schemas.microsoft.com/office/drawing/2014/main" id="{F9D2F810-717E-4D37-8A26-FACA323CB102}"/>
              </a:ext>
            </a:extLst>
          </p:cNvPr>
          <p:cNvSpPr/>
          <p:nvPr/>
        </p:nvSpPr>
        <p:spPr>
          <a:xfrm>
            <a:off x="4543680" y="2471614"/>
            <a:ext cx="50626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E94560"/>
                </a:solidFill>
                <a:latin typeface="Arial" pitchFamily="34" charset="0"/>
                <a:ea typeface="Arial" pitchFamily="34" charset="-122"/>
                <a:cs typeface="Arial" pitchFamily="34" charset="-120"/>
              </a:rPr>
              <a:t>STAGE 3</a:t>
            </a:r>
            <a:endParaRPr lang="en-US" sz="900" b="1" dirty="0"/>
          </a:p>
        </p:txBody>
      </p:sp>
      <p:sp>
        <p:nvSpPr>
          <p:cNvPr id="29" name="Text 17">
            <a:extLst>
              <a:ext uri="{FF2B5EF4-FFF2-40B4-BE49-F238E27FC236}">
                <a16:creationId xmlns:a16="http://schemas.microsoft.com/office/drawing/2014/main" id="{1AADEEF7-818F-41C6-B9B6-68EE4C9315D0}"/>
              </a:ext>
            </a:extLst>
          </p:cNvPr>
          <p:cNvSpPr/>
          <p:nvPr/>
        </p:nvSpPr>
        <p:spPr>
          <a:xfrm>
            <a:off x="4543680" y="2662114"/>
            <a:ext cx="50626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STG-NF</a:t>
            </a:r>
            <a:endParaRPr lang="en-US" sz="1050" b="1" dirty="0">
              <a:solidFill>
                <a:schemeClr val="tx1"/>
              </a:solidFill>
            </a:endParaRPr>
          </a:p>
        </p:txBody>
      </p:sp>
      <p:sp>
        <p:nvSpPr>
          <p:cNvPr id="30" name="Text 18">
            <a:extLst>
              <a:ext uri="{FF2B5EF4-FFF2-40B4-BE49-F238E27FC236}">
                <a16:creationId xmlns:a16="http://schemas.microsoft.com/office/drawing/2014/main" id="{8F2CBAE5-952F-4FCC-A066-024E1DE01F7C}"/>
              </a:ext>
            </a:extLst>
          </p:cNvPr>
          <p:cNvSpPr/>
          <p:nvPr/>
        </p:nvSpPr>
        <p:spPr>
          <a:xfrm>
            <a:off x="5254535"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31" name="Text 19">
            <a:extLst>
              <a:ext uri="{FF2B5EF4-FFF2-40B4-BE49-F238E27FC236}">
                <a16:creationId xmlns:a16="http://schemas.microsoft.com/office/drawing/2014/main" id="{1C9011B3-F8FD-4114-88BC-C77158B0CAD4}"/>
              </a:ext>
            </a:extLst>
          </p:cNvPr>
          <p:cNvSpPr/>
          <p:nvPr/>
        </p:nvSpPr>
        <p:spPr>
          <a:xfrm>
            <a:off x="5502185" y="2319214"/>
            <a:ext cx="774799"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32" name="Text 20">
            <a:extLst>
              <a:ext uri="{FF2B5EF4-FFF2-40B4-BE49-F238E27FC236}">
                <a16:creationId xmlns:a16="http://schemas.microsoft.com/office/drawing/2014/main" id="{D9CA5336-E72A-4D11-BE76-665EDCBF66B9}"/>
              </a:ext>
            </a:extLst>
          </p:cNvPr>
          <p:cNvSpPr/>
          <p:nvPr/>
        </p:nvSpPr>
        <p:spPr>
          <a:xfrm>
            <a:off x="5649885" y="2471614"/>
            <a:ext cx="47939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OUTPUT</a:t>
            </a:r>
            <a:endParaRPr lang="en-US" sz="900" b="1" dirty="0">
              <a:solidFill>
                <a:schemeClr val="tx2">
                  <a:lumMod val="50000"/>
                </a:schemeClr>
              </a:solidFill>
            </a:endParaRPr>
          </a:p>
        </p:txBody>
      </p:sp>
      <p:sp>
        <p:nvSpPr>
          <p:cNvPr id="33" name="Text 21">
            <a:extLst>
              <a:ext uri="{FF2B5EF4-FFF2-40B4-BE49-F238E27FC236}">
                <a16:creationId xmlns:a16="http://schemas.microsoft.com/office/drawing/2014/main" id="{2D10AB27-ABC9-4186-ACB8-A8B65D3E6FD3}"/>
              </a:ext>
            </a:extLst>
          </p:cNvPr>
          <p:cNvSpPr/>
          <p:nvPr/>
        </p:nvSpPr>
        <p:spPr>
          <a:xfrm>
            <a:off x="5649885" y="2662114"/>
            <a:ext cx="47939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Alert</a:t>
            </a:r>
            <a:endParaRPr lang="en-US" sz="1050" b="1" dirty="0">
              <a:solidFill>
                <a:schemeClr val="tx1"/>
              </a:solidFill>
            </a:endParaRPr>
          </a:p>
        </p:txBody>
      </p:sp>
      <p:sp>
        <p:nvSpPr>
          <p:cNvPr id="34" name="Text 23">
            <a:extLst>
              <a:ext uri="{FF2B5EF4-FFF2-40B4-BE49-F238E27FC236}">
                <a16:creationId xmlns:a16="http://schemas.microsoft.com/office/drawing/2014/main" id="{A76F1AB8-5E2D-4193-A842-14DE55B97EEA}"/>
              </a:ext>
            </a:extLst>
          </p:cNvPr>
          <p:cNvSpPr/>
          <p:nvPr/>
        </p:nvSpPr>
        <p:spPr>
          <a:xfrm>
            <a:off x="1504698" y="3087836"/>
            <a:ext cx="1204996"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3B82F6"/>
                </a:solidFill>
                <a:latin typeface="Arial" pitchFamily="34" charset="0"/>
                <a:ea typeface="Arial" pitchFamily="34" charset="-122"/>
                <a:cs typeface="Arial" pitchFamily="34" charset="-120"/>
              </a:rPr>
              <a:t>Pose Extraction</a:t>
            </a:r>
            <a:endParaRPr lang="en-US" sz="1050" dirty="0"/>
          </a:p>
        </p:txBody>
      </p:sp>
      <p:sp>
        <p:nvSpPr>
          <p:cNvPr id="35" name="Text 24">
            <a:extLst>
              <a:ext uri="{FF2B5EF4-FFF2-40B4-BE49-F238E27FC236}">
                <a16:creationId xmlns:a16="http://schemas.microsoft.com/office/drawing/2014/main" id="{BF455653-C902-49F7-8B0A-D9747549357D}"/>
              </a:ext>
            </a:extLst>
          </p:cNvPr>
          <p:cNvSpPr/>
          <p:nvPr/>
        </p:nvSpPr>
        <p:spPr>
          <a:xfrm>
            <a:off x="1515496" y="3347937"/>
            <a:ext cx="1194197"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Extract 17 COCO keypoints per person</a:t>
            </a:r>
            <a:endParaRPr lang="en-US" sz="900" dirty="0">
              <a:solidFill>
                <a:schemeClr val="tx1"/>
              </a:solidFill>
            </a:endParaRPr>
          </a:p>
        </p:txBody>
      </p:sp>
      <p:sp>
        <p:nvSpPr>
          <p:cNvPr id="36" name="Text 28">
            <a:extLst>
              <a:ext uri="{FF2B5EF4-FFF2-40B4-BE49-F238E27FC236}">
                <a16:creationId xmlns:a16="http://schemas.microsoft.com/office/drawing/2014/main" id="{DEBC2C86-2A63-4D2A-BF01-972F230A8FA1}"/>
              </a:ext>
            </a:extLst>
          </p:cNvPr>
          <p:cNvSpPr/>
          <p:nvPr/>
        </p:nvSpPr>
        <p:spPr>
          <a:xfrm>
            <a:off x="3003325" y="3084444"/>
            <a:ext cx="1184094"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A855F7"/>
                </a:solidFill>
                <a:latin typeface="Arial" pitchFamily="34" charset="0"/>
                <a:ea typeface="Arial" pitchFamily="34" charset="-122"/>
                <a:cs typeface="Arial" pitchFamily="34" charset="-120"/>
              </a:rPr>
              <a:t>Preprocessing</a:t>
            </a:r>
            <a:endParaRPr lang="en-US" sz="1050" dirty="0"/>
          </a:p>
        </p:txBody>
      </p:sp>
      <p:sp>
        <p:nvSpPr>
          <p:cNvPr id="37" name="Text 29">
            <a:extLst>
              <a:ext uri="{FF2B5EF4-FFF2-40B4-BE49-F238E27FC236}">
                <a16:creationId xmlns:a16="http://schemas.microsoft.com/office/drawing/2014/main" id="{7B744FBC-0C05-4C35-8AB4-49605C5BF7C9}"/>
              </a:ext>
            </a:extLst>
          </p:cNvPr>
          <p:cNvSpPr/>
          <p:nvPr/>
        </p:nvSpPr>
        <p:spPr>
          <a:xfrm>
            <a:off x="3003324" y="3365778"/>
            <a:ext cx="1055994"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17→18 </a:t>
            </a:r>
            <a:r>
              <a:rPr lang="en-US" sz="900" dirty="0" err="1">
                <a:solidFill>
                  <a:schemeClr val="tx1"/>
                </a:solidFill>
                <a:latin typeface="Arial" pitchFamily="34" charset="0"/>
                <a:ea typeface="Arial" pitchFamily="34" charset="-122"/>
                <a:cs typeface="Arial" pitchFamily="34" charset="-120"/>
              </a:rPr>
              <a:t>keypoints</a:t>
            </a:r>
            <a:r>
              <a:rPr lang="en-US" sz="900" dirty="0">
                <a:solidFill>
                  <a:schemeClr val="tx1"/>
                </a:solidFill>
                <a:latin typeface="Arial" pitchFamily="34" charset="0"/>
                <a:ea typeface="Arial" pitchFamily="34" charset="-122"/>
                <a:cs typeface="Arial" pitchFamily="34" charset="-120"/>
              </a:rPr>
              <a:t> + 24-frame window</a:t>
            </a:r>
            <a:endParaRPr lang="en-US" sz="900" dirty="0">
              <a:solidFill>
                <a:schemeClr val="tx1"/>
              </a:solidFill>
            </a:endParaRPr>
          </a:p>
        </p:txBody>
      </p:sp>
      <p:sp>
        <p:nvSpPr>
          <p:cNvPr id="38" name="Text 33">
            <a:extLst>
              <a:ext uri="{FF2B5EF4-FFF2-40B4-BE49-F238E27FC236}">
                <a16:creationId xmlns:a16="http://schemas.microsoft.com/office/drawing/2014/main" id="{D14863D5-40BA-4194-B975-3F7E23DCF39F}"/>
              </a:ext>
            </a:extLst>
          </p:cNvPr>
          <p:cNvSpPr/>
          <p:nvPr/>
        </p:nvSpPr>
        <p:spPr>
          <a:xfrm>
            <a:off x="4339109" y="3089741"/>
            <a:ext cx="2500071"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E94560"/>
                </a:solidFill>
                <a:latin typeface="Arial" pitchFamily="34" charset="0"/>
                <a:ea typeface="Arial" pitchFamily="34" charset="-122"/>
                <a:cs typeface="Arial" pitchFamily="34" charset="-120"/>
              </a:rPr>
              <a:t>STG-NF Model</a:t>
            </a:r>
            <a:endParaRPr lang="en-US" sz="1050" dirty="0"/>
          </a:p>
        </p:txBody>
      </p:sp>
      <p:sp>
        <p:nvSpPr>
          <p:cNvPr id="39" name="Text 34">
            <a:extLst>
              <a:ext uri="{FF2B5EF4-FFF2-40B4-BE49-F238E27FC236}">
                <a16:creationId xmlns:a16="http://schemas.microsoft.com/office/drawing/2014/main" id="{27307FC2-8208-4236-ADB8-559377DEEA46}"/>
              </a:ext>
            </a:extLst>
          </p:cNvPr>
          <p:cNvSpPr/>
          <p:nvPr/>
        </p:nvSpPr>
        <p:spPr>
          <a:xfrm>
            <a:off x="4393659" y="3325274"/>
            <a:ext cx="931160"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Compute NLL as anomaly score</a:t>
            </a:r>
            <a:endParaRPr lang="en-US" sz="900" dirty="0">
              <a:solidFill>
                <a:schemeClr val="tx1"/>
              </a:solidFill>
            </a:endParaRPr>
          </a:p>
        </p:txBody>
      </p:sp>
      <p:pic>
        <p:nvPicPr>
          <p:cNvPr id="7" name="비디오 6">
            <a:hlinkClick r:id="" action="ppaction://media"/>
            <a:extLst>
              <a:ext uri="{FF2B5EF4-FFF2-40B4-BE49-F238E27FC236}">
                <a16:creationId xmlns:a16="http://schemas.microsoft.com/office/drawing/2014/main" id="{44E694B4-2728-4AE0-8FB1-41E76BA907D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1412046086"/>
      </p:ext>
    </p:extLst>
  </p:cSld>
  <p:clrMapOvr>
    <a:masterClrMapping/>
  </p:clrMapOvr>
  <mc:AlternateContent xmlns:mc="http://schemas.openxmlformats.org/markup-compatibility/2006">
    <mc:Choice xmlns:p14="http://schemas.microsoft.com/office/powerpoint/2010/main" Requires="p14">
      <p:transition spd="slow" p14:dur="2000" advTm="8786"/>
    </mc:Choice>
    <mc:Fallback>
      <p:transition spd="slow" advTm="8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421AD257-C07C-B96C-7BD7-AFADC2589BE5}"/>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DBF396EC-4EA0-FE2F-5A4C-1884F3AAE848}"/>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1E11FB89-E9C1-E9B6-B390-E13ED719FA57}"/>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A4AD8F07-CA6E-9489-60C0-E8CD99D31EE0}"/>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TextBox 1">
            <a:extLst>
              <a:ext uri="{FF2B5EF4-FFF2-40B4-BE49-F238E27FC236}">
                <a16:creationId xmlns:a16="http://schemas.microsoft.com/office/drawing/2014/main" id="{F9A4016F-9D91-4D4E-2393-D4D14E2971D5}"/>
              </a:ext>
            </a:extLst>
          </p:cNvPr>
          <p:cNvSpPr txBox="1"/>
          <p:nvPr/>
        </p:nvSpPr>
        <p:spPr>
          <a:xfrm>
            <a:off x="109775" y="665316"/>
            <a:ext cx="8979634" cy="2733569"/>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Overall Detection Process Overview</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Video Input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CCTV or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Pose Extraction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Estimate and track human pose from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STG-NF Mapping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Transform pose data using the ‘normal’ trained model</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Probability Calculation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Calculate likelihood to detect anomalies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grpSp>
        <p:nvGrpSpPr>
          <p:cNvPr id="5" name="그룹 4">
            <a:extLst>
              <a:ext uri="{FF2B5EF4-FFF2-40B4-BE49-F238E27FC236}">
                <a16:creationId xmlns:a16="http://schemas.microsoft.com/office/drawing/2014/main" id="{7A9416EB-9E94-A631-B0C9-117B695E42C8}"/>
              </a:ext>
            </a:extLst>
          </p:cNvPr>
          <p:cNvGrpSpPr/>
          <p:nvPr/>
        </p:nvGrpSpPr>
        <p:grpSpPr>
          <a:xfrm>
            <a:off x="6304069" y="2311571"/>
            <a:ext cx="2812010" cy="891585"/>
            <a:chOff x="-477030" y="2526685"/>
            <a:chExt cx="7117315" cy="2225750"/>
          </a:xfrm>
        </p:grpSpPr>
        <p:sp>
          <p:nvSpPr>
            <p:cNvPr id="6" name="TextBox 5">
              <a:extLst>
                <a:ext uri="{FF2B5EF4-FFF2-40B4-BE49-F238E27FC236}">
                  <a16:creationId xmlns:a16="http://schemas.microsoft.com/office/drawing/2014/main" id="{F79C16EC-F49A-3E2B-8AE4-34E73E146224}"/>
                </a:ext>
              </a:extLst>
            </p:cNvPr>
            <p:cNvSpPr txBox="1"/>
            <p:nvPr/>
          </p:nvSpPr>
          <p:spPr>
            <a:xfrm>
              <a:off x="-477030" y="3827198"/>
              <a:ext cx="4572001"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High Likelihood</a:t>
              </a:r>
            </a:p>
          </p:txBody>
        </p:sp>
        <p:grpSp>
          <p:nvGrpSpPr>
            <p:cNvPr id="3" name="그룹 2">
              <a:extLst>
                <a:ext uri="{FF2B5EF4-FFF2-40B4-BE49-F238E27FC236}">
                  <a16:creationId xmlns:a16="http://schemas.microsoft.com/office/drawing/2014/main" id="{AAEAAE00-3DD3-87B1-41A7-0603166573F2}"/>
                </a:ext>
              </a:extLst>
            </p:cNvPr>
            <p:cNvGrpSpPr/>
            <p:nvPr/>
          </p:nvGrpSpPr>
          <p:grpSpPr>
            <a:xfrm>
              <a:off x="931693" y="2526685"/>
              <a:ext cx="5708592" cy="2169220"/>
              <a:chOff x="931693" y="2526685"/>
              <a:chExt cx="5708592" cy="2169220"/>
            </a:xfrm>
          </p:grpSpPr>
          <p:pic>
            <p:nvPicPr>
              <p:cNvPr id="4" name="그림 3">
                <a:extLst>
                  <a:ext uri="{FF2B5EF4-FFF2-40B4-BE49-F238E27FC236}">
                    <a16:creationId xmlns:a16="http://schemas.microsoft.com/office/drawing/2014/main" id="{8B846341-9CF2-346B-7CC4-3B354C2D4974}"/>
                  </a:ext>
                </a:extLst>
              </p:cNvPr>
              <p:cNvPicPr>
                <a:picLocks noChangeAspect="1"/>
              </p:cNvPicPr>
              <p:nvPr/>
            </p:nvPicPr>
            <p:blipFill>
              <a:blip r:embed="rId6"/>
              <a:srcRect r="52367"/>
              <a:stretch>
                <a:fillRect/>
              </a:stretch>
            </p:blipFill>
            <p:spPr>
              <a:xfrm>
                <a:off x="931693" y="2530769"/>
                <a:ext cx="1680878" cy="1448620"/>
              </a:xfrm>
              <a:prstGeom prst="rect">
                <a:avLst/>
              </a:prstGeom>
            </p:spPr>
          </p:pic>
          <p:sp>
            <p:nvSpPr>
              <p:cNvPr id="8" name="TextBox 7">
                <a:extLst>
                  <a:ext uri="{FF2B5EF4-FFF2-40B4-BE49-F238E27FC236}">
                    <a16:creationId xmlns:a16="http://schemas.microsoft.com/office/drawing/2014/main" id="{6831BD0C-9B71-6915-E24C-69D39978E97F}"/>
                  </a:ext>
                </a:extLst>
              </p:cNvPr>
              <p:cNvSpPr txBox="1"/>
              <p:nvPr/>
            </p:nvSpPr>
            <p:spPr>
              <a:xfrm>
                <a:off x="2068285" y="3770668"/>
                <a:ext cx="4572000"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Abnormal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Low Likelihood</a:t>
                </a:r>
              </a:p>
            </p:txBody>
          </p:sp>
          <p:pic>
            <p:nvPicPr>
              <p:cNvPr id="9" name="그림 8">
                <a:extLst>
                  <a:ext uri="{FF2B5EF4-FFF2-40B4-BE49-F238E27FC236}">
                    <a16:creationId xmlns:a16="http://schemas.microsoft.com/office/drawing/2014/main" id="{AF542B4A-653A-E337-035E-A3F210F9A43B}"/>
                  </a:ext>
                </a:extLst>
              </p:cNvPr>
              <p:cNvPicPr>
                <a:picLocks noChangeAspect="1"/>
              </p:cNvPicPr>
              <p:nvPr/>
            </p:nvPicPr>
            <p:blipFill>
              <a:blip r:embed="rId6"/>
              <a:srcRect l="48123"/>
              <a:stretch>
                <a:fillRect/>
              </a:stretch>
            </p:blipFill>
            <p:spPr>
              <a:xfrm>
                <a:off x="3381213" y="2526685"/>
                <a:ext cx="1830631" cy="1448620"/>
              </a:xfrm>
              <a:prstGeom prst="rect">
                <a:avLst/>
              </a:prstGeom>
            </p:spPr>
          </p:pic>
        </p:grpSp>
      </p:grpSp>
      <p:sp>
        <p:nvSpPr>
          <p:cNvPr id="13" name="사각형: 둥근 모서리 12">
            <a:extLst>
              <a:ext uri="{FF2B5EF4-FFF2-40B4-BE49-F238E27FC236}">
                <a16:creationId xmlns:a16="http://schemas.microsoft.com/office/drawing/2014/main" id="{70173690-32E4-D594-22DE-6E2475CA34CB}"/>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Stage 1 is pose extraction using YOLOv8-Pose. For each video frame, we detect people and extract 17 COCO </a:t>
            </a:r>
            <a:r>
              <a:rPr lang="en-US" altLang="ko-KR" sz="1200" dirty="0" err="1">
                <a:solidFill>
                  <a:schemeClr val="tx1"/>
                </a:solidFill>
              </a:rPr>
              <a:t>keypoints</a:t>
            </a:r>
            <a:r>
              <a:rPr lang="en-US" altLang="ko-KR" sz="1200" dirty="0">
                <a:solidFill>
                  <a:schemeClr val="tx1"/>
                </a:solidFill>
              </a:rPr>
              <a:t>. </a:t>
            </a:r>
          </a:p>
        </p:txBody>
      </p:sp>
      <p:sp>
        <p:nvSpPr>
          <p:cNvPr id="15" name="Text 3">
            <a:extLst>
              <a:ext uri="{FF2B5EF4-FFF2-40B4-BE49-F238E27FC236}">
                <a16:creationId xmlns:a16="http://schemas.microsoft.com/office/drawing/2014/main" id="{8FB56335-1F38-4FF3-8446-891AE1F75EA1}"/>
              </a:ext>
            </a:extLst>
          </p:cNvPr>
          <p:cNvSpPr/>
          <p:nvPr/>
        </p:nvSpPr>
        <p:spPr>
          <a:xfrm>
            <a:off x="390832" y="2319214"/>
            <a:ext cx="665559" cy="685800"/>
          </a:xfrm>
          <a:prstGeom prst="roundRect">
            <a:avLst>
              <a:gd name="adj" fmla="val 8587"/>
            </a:avLst>
          </a:prstGeom>
          <a:solidFill>
            <a:schemeClr val="accent4">
              <a:lumMod val="20000"/>
              <a:lumOff val="80000"/>
            </a:schemeClr>
          </a:solidFill>
          <a:ln/>
        </p:spPr>
        <p:txBody>
          <a:bodyPr wrap="square" rtlCol="0" anchor="ctr"/>
          <a:lstStyle/>
          <a:p>
            <a:pPr marL="0" indent="0">
              <a:buNone/>
            </a:pPr>
            <a:endParaRPr lang="en-US" b="1" dirty="0"/>
          </a:p>
        </p:txBody>
      </p:sp>
      <p:sp>
        <p:nvSpPr>
          <p:cNvPr id="16" name="Text 4">
            <a:extLst>
              <a:ext uri="{FF2B5EF4-FFF2-40B4-BE49-F238E27FC236}">
                <a16:creationId xmlns:a16="http://schemas.microsoft.com/office/drawing/2014/main" id="{70002CA6-A19F-417B-894E-C231A2C160C6}"/>
              </a:ext>
            </a:extLst>
          </p:cNvPr>
          <p:cNvSpPr/>
          <p:nvPr/>
        </p:nvSpPr>
        <p:spPr>
          <a:xfrm>
            <a:off x="539624" y="2471614"/>
            <a:ext cx="36797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INPUT</a:t>
            </a:r>
            <a:endParaRPr lang="en-US" sz="900" b="1" dirty="0">
              <a:solidFill>
                <a:schemeClr val="tx2">
                  <a:lumMod val="50000"/>
                </a:schemeClr>
              </a:solidFill>
            </a:endParaRPr>
          </a:p>
        </p:txBody>
      </p:sp>
      <p:sp>
        <p:nvSpPr>
          <p:cNvPr id="17" name="Text 5">
            <a:extLst>
              <a:ext uri="{FF2B5EF4-FFF2-40B4-BE49-F238E27FC236}">
                <a16:creationId xmlns:a16="http://schemas.microsoft.com/office/drawing/2014/main" id="{FB513771-AC14-47AF-90D2-68ADD62C6F19}"/>
              </a:ext>
            </a:extLst>
          </p:cNvPr>
          <p:cNvSpPr/>
          <p:nvPr/>
        </p:nvSpPr>
        <p:spPr>
          <a:xfrm>
            <a:off x="539624" y="2662114"/>
            <a:ext cx="36797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Video</a:t>
            </a:r>
            <a:endParaRPr lang="en-US" sz="1050" b="1" dirty="0">
              <a:solidFill>
                <a:schemeClr val="tx1"/>
              </a:solidFill>
            </a:endParaRPr>
          </a:p>
        </p:txBody>
      </p:sp>
      <p:sp>
        <p:nvSpPr>
          <p:cNvPr id="18" name="Text 6">
            <a:extLst>
              <a:ext uri="{FF2B5EF4-FFF2-40B4-BE49-F238E27FC236}">
                <a16:creationId xmlns:a16="http://schemas.microsoft.com/office/drawing/2014/main" id="{0B7FFFA2-9CBD-4F95-8E3B-9893A4711D64}"/>
              </a:ext>
            </a:extLst>
          </p:cNvPr>
          <p:cNvSpPr/>
          <p:nvPr/>
        </p:nvSpPr>
        <p:spPr>
          <a:xfrm>
            <a:off x="1113541"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19" name="Text 7">
            <a:extLst>
              <a:ext uri="{FF2B5EF4-FFF2-40B4-BE49-F238E27FC236}">
                <a16:creationId xmlns:a16="http://schemas.microsoft.com/office/drawing/2014/main" id="{E801C756-428A-4F90-B80C-B46952A2A846}"/>
              </a:ext>
            </a:extLst>
          </p:cNvPr>
          <p:cNvSpPr/>
          <p:nvPr/>
        </p:nvSpPr>
        <p:spPr>
          <a:xfrm>
            <a:off x="1361191" y="2319214"/>
            <a:ext cx="1194197"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0" name="Text 8">
            <a:extLst>
              <a:ext uri="{FF2B5EF4-FFF2-40B4-BE49-F238E27FC236}">
                <a16:creationId xmlns:a16="http://schemas.microsoft.com/office/drawing/2014/main" id="{F7B8E1F6-54BE-4B3B-9CFC-DD24BC5573A4}"/>
              </a:ext>
            </a:extLst>
          </p:cNvPr>
          <p:cNvSpPr/>
          <p:nvPr/>
        </p:nvSpPr>
        <p:spPr>
          <a:xfrm>
            <a:off x="1504697" y="2471614"/>
            <a:ext cx="90718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3B82F6"/>
                </a:solidFill>
                <a:latin typeface="Arial" pitchFamily="34" charset="0"/>
                <a:ea typeface="Arial" pitchFamily="34" charset="-122"/>
                <a:cs typeface="Arial" pitchFamily="34" charset="-120"/>
              </a:rPr>
              <a:t>STAGE 1</a:t>
            </a:r>
            <a:endParaRPr lang="en-US" sz="900" b="1" dirty="0"/>
          </a:p>
        </p:txBody>
      </p:sp>
      <p:sp>
        <p:nvSpPr>
          <p:cNvPr id="21" name="Text 9">
            <a:extLst>
              <a:ext uri="{FF2B5EF4-FFF2-40B4-BE49-F238E27FC236}">
                <a16:creationId xmlns:a16="http://schemas.microsoft.com/office/drawing/2014/main" id="{4A5E41D5-BB3D-484E-9433-982A96630E64}"/>
              </a:ext>
            </a:extLst>
          </p:cNvPr>
          <p:cNvSpPr/>
          <p:nvPr/>
        </p:nvSpPr>
        <p:spPr>
          <a:xfrm>
            <a:off x="1504697" y="2662114"/>
            <a:ext cx="90718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YOLOv8-Pose</a:t>
            </a:r>
            <a:endParaRPr lang="en-US" sz="1050" b="1" dirty="0">
              <a:solidFill>
                <a:schemeClr val="tx1"/>
              </a:solidFill>
            </a:endParaRPr>
          </a:p>
        </p:txBody>
      </p:sp>
      <p:sp>
        <p:nvSpPr>
          <p:cNvPr id="22" name="Text 10">
            <a:extLst>
              <a:ext uri="{FF2B5EF4-FFF2-40B4-BE49-F238E27FC236}">
                <a16:creationId xmlns:a16="http://schemas.microsoft.com/office/drawing/2014/main" id="{2BB79510-E62C-4A06-B4C7-7E95C526D2FC}"/>
              </a:ext>
            </a:extLst>
          </p:cNvPr>
          <p:cNvSpPr/>
          <p:nvPr/>
        </p:nvSpPr>
        <p:spPr>
          <a:xfrm>
            <a:off x="2612538"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23" name="Text 11">
            <a:extLst>
              <a:ext uri="{FF2B5EF4-FFF2-40B4-BE49-F238E27FC236}">
                <a16:creationId xmlns:a16="http://schemas.microsoft.com/office/drawing/2014/main" id="{F78DA9DE-096D-48D7-A47F-E0DAA9AEE7FC}"/>
              </a:ext>
            </a:extLst>
          </p:cNvPr>
          <p:cNvSpPr/>
          <p:nvPr/>
        </p:nvSpPr>
        <p:spPr>
          <a:xfrm>
            <a:off x="2860188" y="2319214"/>
            <a:ext cx="1231255"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4" name="Text 12">
            <a:extLst>
              <a:ext uri="{FF2B5EF4-FFF2-40B4-BE49-F238E27FC236}">
                <a16:creationId xmlns:a16="http://schemas.microsoft.com/office/drawing/2014/main" id="{4F755223-A225-4D58-A611-4D6DDE755C1A}"/>
              </a:ext>
            </a:extLst>
          </p:cNvPr>
          <p:cNvSpPr/>
          <p:nvPr/>
        </p:nvSpPr>
        <p:spPr>
          <a:xfrm>
            <a:off x="3003324" y="2471614"/>
            <a:ext cx="944984"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A855F7"/>
                </a:solidFill>
                <a:latin typeface="Arial" pitchFamily="34" charset="0"/>
                <a:ea typeface="Arial" pitchFamily="34" charset="-122"/>
                <a:cs typeface="Arial" pitchFamily="34" charset="-120"/>
              </a:rPr>
              <a:t>STAGE 2</a:t>
            </a:r>
            <a:endParaRPr lang="en-US" sz="900" b="1" dirty="0"/>
          </a:p>
        </p:txBody>
      </p:sp>
      <p:sp>
        <p:nvSpPr>
          <p:cNvPr id="25" name="Text 13">
            <a:extLst>
              <a:ext uri="{FF2B5EF4-FFF2-40B4-BE49-F238E27FC236}">
                <a16:creationId xmlns:a16="http://schemas.microsoft.com/office/drawing/2014/main" id="{6A0F586D-697B-493F-BC65-3F6D4F6BB157}"/>
              </a:ext>
            </a:extLst>
          </p:cNvPr>
          <p:cNvSpPr/>
          <p:nvPr/>
        </p:nvSpPr>
        <p:spPr>
          <a:xfrm>
            <a:off x="3003324" y="2662114"/>
            <a:ext cx="944984"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Preprocessing</a:t>
            </a:r>
            <a:endParaRPr lang="en-US" sz="1050" b="1" dirty="0">
              <a:solidFill>
                <a:schemeClr val="tx1"/>
              </a:solidFill>
            </a:endParaRPr>
          </a:p>
        </p:txBody>
      </p:sp>
      <p:sp>
        <p:nvSpPr>
          <p:cNvPr id="26" name="Text 14">
            <a:extLst>
              <a:ext uri="{FF2B5EF4-FFF2-40B4-BE49-F238E27FC236}">
                <a16:creationId xmlns:a16="http://schemas.microsoft.com/office/drawing/2014/main" id="{DB46826A-08EF-4687-B50A-D87258BA4260}"/>
              </a:ext>
            </a:extLst>
          </p:cNvPr>
          <p:cNvSpPr/>
          <p:nvPr/>
        </p:nvSpPr>
        <p:spPr>
          <a:xfrm>
            <a:off x="4148593"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27" name="Text 15">
            <a:extLst>
              <a:ext uri="{FF2B5EF4-FFF2-40B4-BE49-F238E27FC236}">
                <a16:creationId xmlns:a16="http://schemas.microsoft.com/office/drawing/2014/main" id="{660A9574-1B57-457C-AD3B-6FD2FCC74473}"/>
              </a:ext>
            </a:extLst>
          </p:cNvPr>
          <p:cNvSpPr/>
          <p:nvPr/>
        </p:nvSpPr>
        <p:spPr>
          <a:xfrm>
            <a:off x="4396243" y="2319214"/>
            <a:ext cx="801142"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8" name="Text 16">
            <a:extLst>
              <a:ext uri="{FF2B5EF4-FFF2-40B4-BE49-F238E27FC236}">
                <a16:creationId xmlns:a16="http://schemas.microsoft.com/office/drawing/2014/main" id="{F9D2F810-717E-4D37-8A26-FACA323CB102}"/>
              </a:ext>
            </a:extLst>
          </p:cNvPr>
          <p:cNvSpPr/>
          <p:nvPr/>
        </p:nvSpPr>
        <p:spPr>
          <a:xfrm>
            <a:off x="4543680" y="2471614"/>
            <a:ext cx="50626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E94560"/>
                </a:solidFill>
                <a:latin typeface="Arial" pitchFamily="34" charset="0"/>
                <a:ea typeface="Arial" pitchFamily="34" charset="-122"/>
                <a:cs typeface="Arial" pitchFamily="34" charset="-120"/>
              </a:rPr>
              <a:t>STAGE 3</a:t>
            </a:r>
            <a:endParaRPr lang="en-US" sz="900" b="1" dirty="0"/>
          </a:p>
        </p:txBody>
      </p:sp>
      <p:sp>
        <p:nvSpPr>
          <p:cNvPr id="29" name="Text 17">
            <a:extLst>
              <a:ext uri="{FF2B5EF4-FFF2-40B4-BE49-F238E27FC236}">
                <a16:creationId xmlns:a16="http://schemas.microsoft.com/office/drawing/2014/main" id="{1AADEEF7-818F-41C6-B9B6-68EE4C9315D0}"/>
              </a:ext>
            </a:extLst>
          </p:cNvPr>
          <p:cNvSpPr/>
          <p:nvPr/>
        </p:nvSpPr>
        <p:spPr>
          <a:xfrm>
            <a:off x="4543680" y="2662114"/>
            <a:ext cx="50626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STG-NF</a:t>
            </a:r>
            <a:endParaRPr lang="en-US" sz="1050" b="1" dirty="0">
              <a:solidFill>
                <a:schemeClr val="tx1"/>
              </a:solidFill>
            </a:endParaRPr>
          </a:p>
        </p:txBody>
      </p:sp>
      <p:sp>
        <p:nvSpPr>
          <p:cNvPr id="30" name="Text 18">
            <a:extLst>
              <a:ext uri="{FF2B5EF4-FFF2-40B4-BE49-F238E27FC236}">
                <a16:creationId xmlns:a16="http://schemas.microsoft.com/office/drawing/2014/main" id="{8F2CBAE5-952F-4FCC-A066-024E1DE01F7C}"/>
              </a:ext>
            </a:extLst>
          </p:cNvPr>
          <p:cNvSpPr/>
          <p:nvPr/>
        </p:nvSpPr>
        <p:spPr>
          <a:xfrm>
            <a:off x="5254535"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31" name="Text 19">
            <a:extLst>
              <a:ext uri="{FF2B5EF4-FFF2-40B4-BE49-F238E27FC236}">
                <a16:creationId xmlns:a16="http://schemas.microsoft.com/office/drawing/2014/main" id="{1C9011B3-F8FD-4114-88BC-C77158B0CAD4}"/>
              </a:ext>
            </a:extLst>
          </p:cNvPr>
          <p:cNvSpPr/>
          <p:nvPr/>
        </p:nvSpPr>
        <p:spPr>
          <a:xfrm>
            <a:off x="5502185" y="2319214"/>
            <a:ext cx="774799"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32" name="Text 20">
            <a:extLst>
              <a:ext uri="{FF2B5EF4-FFF2-40B4-BE49-F238E27FC236}">
                <a16:creationId xmlns:a16="http://schemas.microsoft.com/office/drawing/2014/main" id="{D9CA5336-E72A-4D11-BE76-665EDCBF66B9}"/>
              </a:ext>
            </a:extLst>
          </p:cNvPr>
          <p:cNvSpPr/>
          <p:nvPr/>
        </p:nvSpPr>
        <p:spPr>
          <a:xfrm>
            <a:off x="5649885" y="2471614"/>
            <a:ext cx="47939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OUTPUT</a:t>
            </a:r>
            <a:endParaRPr lang="en-US" sz="900" b="1" dirty="0">
              <a:solidFill>
                <a:schemeClr val="tx2">
                  <a:lumMod val="50000"/>
                </a:schemeClr>
              </a:solidFill>
            </a:endParaRPr>
          </a:p>
        </p:txBody>
      </p:sp>
      <p:sp>
        <p:nvSpPr>
          <p:cNvPr id="33" name="Text 21">
            <a:extLst>
              <a:ext uri="{FF2B5EF4-FFF2-40B4-BE49-F238E27FC236}">
                <a16:creationId xmlns:a16="http://schemas.microsoft.com/office/drawing/2014/main" id="{2D10AB27-ABC9-4186-ACB8-A8B65D3E6FD3}"/>
              </a:ext>
            </a:extLst>
          </p:cNvPr>
          <p:cNvSpPr/>
          <p:nvPr/>
        </p:nvSpPr>
        <p:spPr>
          <a:xfrm>
            <a:off x="5649885" y="2662114"/>
            <a:ext cx="47939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Alert</a:t>
            </a:r>
            <a:endParaRPr lang="en-US" sz="1050" b="1" dirty="0">
              <a:solidFill>
                <a:schemeClr val="tx1"/>
              </a:solidFill>
            </a:endParaRPr>
          </a:p>
        </p:txBody>
      </p:sp>
      <p:sp>
        <p:nvSpPr>
          <p:cNvPr id="34" name="Text 23">
            <a:extLst>
              <a:ext uri="{FF2B5EF4-FFF2-40B4-BE49-F238E27FC236}">
                <a16:creationId xmlns:a16="http://schemas.microsoft.com/office/drawing/2014/main" id="{A76F1AB8-5E2D-4193-A842-14DE55B97EEA}"/>
              </a:ext>
            </a:extLst>
          </p:cNvPr>
          <p:cNvSpPr/>
          <p:nvPr/>
        </p:nvSpPr>
        <p:spPr>
          <a:xfrm>
            <a:off x="1504698" y="3087836"/>
            <a:ext cx="1204996"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3B82F6"/>
                </a:solidFill>
                <a:latin typeface="Arial" pitchFamily="34" charset="0"/>
                <a:ea typeface="Arial" pitchFamily="34" charset="-122"/>
                <a:cs typeface="Arial" pitchFamily="34" charset="-120"/>
              </a:rPr>
              <a:t>Pose Extraction</a:t>
            </a:r>
            <a:endParaRPr lang="en-US" sz="1050" dirty="0"/>
          </a:p>
        </p:txBody>
      </p:sp>
      <p:sp>
        <p:nvSpPr>
          <p:cNvPr id="35" name="Text 24">
            <a:extLst>
              <a:ext uri="{FF2B5EF4-FFF2-40B4-BE49-F238E27FC236}">
                <a16:creationId xmlns:a16="http://schemas.microsoft.com/office/drawing/2014/main" id="{BF455653-C902-49F7-8B0A-D9747549357D}"/>
              </a:ext>
            </a:extLst>
          </p:cNvPr>
          <p:cNvSpPr/>
          <p:nvPr/>
        </p:nvSpPr>
        <p:spPr>
          <a:xfrm>
            <a:off x="1515496" y="3347937"/>
            <a:ext cx="1194197"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Extract 17 COCO keypoints per person</a:t>
            </a:r>
            <a:endParaRPr lang="en-US" sz="900" dirty="0">
              <a:solidFill>
                <a:schemeClr val="tx1"/>
              </a:solidFill>
            </a:endParaRPr>
          </a:p>
        </p:txBody>
      </p:sp>
      <p:sp>
        <p:nvSpPr>
          <p:cNvPr id="36" name="Text 28">
            <a:extLst>
              <a:ext uri="{FF2B5EF4-FFF2-40B4-BE49-F238E27FC236}">
                <a16:creationId xmlns:a16="http://schemas.microsoft.com/office/drawing/2014/main" id="{DEBC2C86-2A63-4D2A-BF01-972F230A8FA1}"/>
              </a:ext>
            </a:extLst>
          </p:cNvPr>
          <p:cNvSpPr/>
          <p:nvPr/>
        </p:nvSpPr>
        <p:spPr>
          <a:xfrm>
            <a:off x="3003325" y="3084444"/>
            <a:ext cx="1184094"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A855F7"/>
                </a:solidFill>
                <a:latin typeface="Arial" pitchFamily="34" charset="0"/>
                <a:ea typeface="Arial" pitchFamily="34" charset="-122"/>
                <a:cs typeface="Arial" pitchFamily="34" charset="-120"/>
              </a:rPr>
              <a:t>Preprocessing</a:t>
            </a:r>
            <a:endParaRPr lang="en-US" sz="1050" dirty="0"/>
          </a:p>
        </p:txBody>
      </p:sp>
      <p:sp>
        <p:nvSpPr>
          <p:cNvPr id="37" name="Text 29">
            <a:extLst>
              <a:ext uri="{FF2B5EF4-FFF2-40B4-BE49-F238E27FC236}">
                <a16:creationId xmlns:a16="http://schemas.microsoft.com/office/drawing/2014/main" id="{7B744FBC-0C05-4C35-8AB4-49605C5BF7C9}"/>
              </a:ext>
            </a:extLst>
          </p:cNvPr>
          <p:cNvSpPr/>
          <p:nvPr/>
        </p:nvSpPr>
        <p:spPr>
          <a:xfrm>
            <a:off x="3003324" y="3365778"/>
            <a:ext cx="1055994"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17→18 </a:t>
            </a:r>
            <a:r>
              <a:rPr lang="en-US" sz="900" dirty="0" err="1">
                <a:solidFill>
                  <a:schemeClr val="tx1"/>
                </a:solidFill>
                <a:latin typeface="Arial" pitchFamily="34" charset="0"/>
                <a:ea typeface="Arial" pitchFamily="34" charset="-122"/>
                <a:cs typeface="Arial" pitchFamily="34" charset="-120"/>
              </a:rPr>
              <a:t>keypoints</a:t>
            </a:r>
            <a:r>
              <a:rPr lang="en-US" sz="900" dirty="0">
                <a:solidFill>
                  <a:schemeClr val="tx1"/>
                </a:solidFill>
                <a:latin typeface="Arial" pitchFamily="34" charset="0"/>
                <a:ea typeface="Arial" pitchFamily="34" charset="-122"/>
                <a:cs typeface="Arial" pitchFamily="34" charset="-120"/>
              </a:rPr>
              <a:t> + 24-frame window</a:t>
            </a:r>
            <a:endParaRPr lang="en-US" sz="900" dirty="0">
              <a:solidFill>
                <a:schemeClr val="tx1"/>
              </a:solidFill>
            </a:endParaRPr>
          </a:p>
        </p:txBody>
      </p:sp>
      <p:sp>
        <p:nvSpPr>
          <p:cNvPr id="38" name="Text 33">
            <a:extLst>
              <a:ext uri="{FF2B5EF4-FFF2-40B4-BE49-F238E27FC236}">
                <a16:creationId xmlns:a16="http://schemas.microsoft.com/office/drawing/2014/main" id="{D14863D5-40BA-4194-B975-3F7E23DCF39F}"/>
              </a:ext>
            </a:extLst>
          </p:cNvPr>
          <p:cNvSpPr/>
          <p:nvPr/>
        </p:nvSpPr>
        <p:spPr>
          <a:xfrm>
            <a:off x="4339109" y="3089741"/>
            <a:ext cx="2500071"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E94560"/>
                </a:solidFill>
                <a:latin typeface="Arial" pitchFamily="34" charset="0"/>
                <a:ea typeface="Arial" pitchFamily="34" charset="-122"/>
                <a:cs typeface="Arial" pitchFamily="34" charset="-120"/>
              </a:rPr>
              <a:t>STG-NF Model</a:t>
            </a:r>
            <a:endParaRPr lang="en-US" sz="1050" dirty="0"/>
          </a:p>
        </p:txBody>
      </p:sp>
      <p:sp>
        <p:nvSpPr>
          <p:cNvPr id="39" name="Text 34">
            <a:extLst>
              <a:ext uri="{FF2B5EF4-FFF2-40B4-BE49-F238E27FC236}">
                <a16:creationId xmlns:a16="http://schemas.microsoft.com/office/drawing/2014/main" id="{27307FC2-8208-4236-ADB8-559377DEEA46}"/>
              </a:ext>
            </a:extLst>
          </p:cNvPr>
          <p:cNvSpPr/>
          <p:nvPr/>
        </p:nvSpPr>
        <p:spPr>
          <a:xfrm>
            <a:off x="4393659" y="3325274"/>
            <a:ext cx="931160"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Compute NLL as anomaly score</a:t>
            </a:r>
            <a:endParaRPr lang="en-US" sz="900" dirty="0">
              <a:solidFill>
                <a:schemeClr val="tx1"/>
              </a:solidFill>
            </a:endParaRPr>
          </a:p>
        </p:txBody>
      </p:sp>
      <p:pic>
        <p:nvPicPr>
          <p:cNvPr id="7" name="비디오 6">
            <a:hlinkClick r:id="" action="ppaction://media"/>
            <a:extLst>
              <a:ext uri="{FF2B5EF4-FFF2-40B4-BE49-F238E27FC236}">
                <a16:creationId xmlns:a16="http://schemas.microsoft.com/office/drawing/2014/main" id="{6CD9A887-F7E3-477F-96D2-F780E3D7118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30991" y="0"/>
            <a:ext cx="1714499" cy="1285875"/>
          </a:xfrm>
          <a:prstGeom prst="rect">
            <a:avLst/>
          </a:prstGeom>
        </p:spPr>
      </p:pic>
    </p:spTree>
    <p:extLst>
      <p:ext uri="{BB962C8B-B14F-4D97-AF65-F5344CB8AC3E}">
        <p14:creationId xmlns:p14="http://schemas.microsoft.com/office/powerpoint/2010/main" val="3174612354"/>
      </p:ext>
    </p:extLst>
  </p:cSld>
  <p:clrMapOvr>
    <a:masterClrMapping/>
  </p:clrMapOvr>
  <mc:AlternateContent xmlns:mc="http://schemas.openxmlformats.org/markup-compatibility/2006">
    <mc:Choice xmlns:p14="http://schemas.microsoft.com/office/powerpoint/2010/main" Requires="p14">
      <p:transition spd="slow" p14:dur="2000" advTm="14078"/>
    </mc:Choice>
    <mc:Fallback>
      <p:transition spd="slow" advTm="14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421AD257-C07C-B96C-7BD7-AFADC2589BE5}"/>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DBF396EC-4EA0-FE2F-5A4C-1884F3AAE848}"/>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1E11FB89-E9C1-E9B6-B390-E13ED719FA57}"/>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A4AD8F07-CA6E-9489-60C0-E8CD99D31EE0}"/>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TextBox 1">
            <a:extLst>
              <a:ext uri="{FF2B5EF4-FFF2-40B4-BE49-F238E27FC236}">
                <a16:creationId xmlns:a16="http://schemas.microsoft.com/office/drawing/2014/main" id="{F9A4016F-9D91-4D4E-2393-D4D14E2971D5}"/>
              </a:ext>
            </a:extLst>
          </p:cNvPr>
          <p:cNvSpPr txBox="1"/>
          <p:nvPr/>
        </p:nvSpPr>
        <p:spPr>
          <a:xfrm>
            <a:off x="109775" y="665316"/>
            <a:ext cx="8979634" cy="2733569"/>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Overall Detection Process Overview</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Video Input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CCTV or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Pose Extraction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Estimate and track human pose from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STG-NF Mapping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Transform pose data using the ‘normal’ trained model</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Probability Calculation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Calculate likelihood to detect anomalies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grpSp>
        <p:nvGrpSpPr>
          <p:cNvPr id="5" name="그룹 4">
            <a:extLst>
              <a:ext uri="{FF2B5EF4-FFF2-40B4-BE49-F238E27FC236}">
                <a16:creationId xmlns:a16="http://schemas.microsoft.com/office/drawing/2014/main" id="{7A9416EB-9E94-A631-B0C9-117B695E42C8}"/>
              </a:ext>
            </a:extLst>
          </p:cNvPr>
          <p:cNvGrpSpPr/>
          <p:nvPr/>
        </p:nvGrpSpPr>
        <p:grpSpPr>
          <a:xfrm>
            <a:off x="6304069" y="2311571"/>
            <a:ext cx="2812010" cy="891585"/>
            <a:chOff x="-477030" y="2526685"/>
            <a:chExt cx="7117315" cy="2225750"/>
          </a:xfrm>
        </p:grpSpPr>
        <p:sp>
          <p:nvSpPr>
            <p:cNvPr id="6" name="TextBox 5">
              <a:extLst>
                <a:ext uri="{FF2B5EF4-FFF2-40B4-BE49-F238E27FC236}">
                  <a16:creationId xmlns:a16="http://schemas.microsoft.com/office/drawing/2014/main" id="{F79C16EC-F49A-3E2B-8AE4-34E73E146224}"/>
                </a:ext>
              </a:extLst>
            </p:cNvPr>
            <p:cNvSpPr txBox="1"/>
            <p:nvPr/>
          </p:nvSpPr>
          <p:spPr>
            <a:xfrm>
              <a:off x="-477030" y="3827198"/>
              <a:ext cx="4572001"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High Likelihood</a:t>
              </a:r>
            </a:p>
          </p:txBody>
        </p:sp>
        <p:grpSp>
          <p:nvGrpSpPr>
            <p:cNvPr id="3" name="그룹 2">
              <a:extLst>
                <a:ext uri="{FF2B5EF4-FFF2-40B4-BE49-F238E27FC236}">
                  <a16:creationId xmlns:a16="http://schemas.microsoft.com/office/drawing/2014/main" id="{AAEAAE00-3DD3-87B1-41A7-0603166573F2}"/>
                </a:ext>
              </a:extLst>
            </p:cNvPr>
            <p:cNvGrpSpPr/>
            <p:nvPr/>
          </p:nvGrpSpPr>
          <p:grpSpPr>
            <a:xfrm>
              <a:off x="931693" y="2526685"/>
              <a:ext cx="5708592" cy="2169220"/>
              <a:chOff x="931693" y="2526685"/>
              <a:chExt cx="5708592" cy="2169220"/>
            </a:xfrm>
          </p:grpSpPr>
          <p:pic>
            <p:nvPicPr>
              <p:cNvPr id="4" name="그림 3">
                <a:extLst>
                  <a:ext uri="{FF2B5EF4-FFF2-40B4-BE49-F238E27FC236}">
                    <a16:creationId xmlns:a16="http://schemas.microsoft.com/office/drawing/2014/main" id="{8B846341-9CF2-346B-7CC4-3B354C2D4974}"/>
                  </a:ext>
                </a:extLst>
              </p:cNvPr>
              <p:cNvPicPr>
                <a:picLocks noChangeAspect="1"/>
              </p:cNvPicPr>
              <p:nvPr/>
            </p:nvPicPr>
            <p:blipFill>
              <a:blip r:embed="rId6"/>
              <a:srcRect r="52367"/>
              <a:stretch>
                <a:fillRect/>
              </a:stretch>
            </p:blipFill>
            <p:spPr>
              <a:xfrm>
                <a:off x="931693" y="2530769"/>
                <a:ext cx="1680878" cy="1448620"/>
              </a:xfrm>
              <a:prstGeom prst="rect">
                <a:avLst/>
              </a:prstGeom>
            </p:spPr>
          </p:pic>
          <p:sp>
            <p:nvSpPr>
              <p:cNvPr id="8" name="TextBox 7">
                <a:extLst>
                  <a:ext uri="{FF2B5EF4-FFF2-40B4-BE49-F238E27FC236}">
                    <a16:creationId xmlns:a16="http://schemas.microsoft.com/office/drawing/2014/main" id="{6831BD0C-9B71-6915-E24C-69D39978E97F}"/>
                  </a:ext>
                </a:extLst>
              </p:cNvPr>
              <p:cNvSpPr txBox="1"/>
              <p:nvPr/>
            </p:nvSpPr>
            <p:spPr>
              <a:xfrm>
                <a:off x="2068285" y="3770668"/>
                <a:ext cx="4572000"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Abnormal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Low Likelihood</a:t>
                </a:r>
              </a:p>
            </p:txBody>
          </p:sp>
          <p:pic>
            <p:nvPicPr>
              <p:cNvPr id="9" name="그림 8">
                <a:extLst>
                  <a:ext uri="{FF2B5EF4-FFF2-40B4-BE49-F238E27FC236}">
                    <a16:creationId xmlns:a16="http://schemas.microsoft.com/office/drawing/2014/main" id="{AF542B4A-653A-E337-035E-A3F210F9A43B}"/>
                  </a:ext>
                </a:extLst>
              </p:cNvPr>
              <p:cNvPicPr>
                <a:picLocks noChangeAspect="1"/>
              </p:cNvPicPr>
              <p:nvPr/>
            </p:nvPicPr>
            <p:blipFill>
              <a:blip r:embed="rId6"/>
              <a:srcRect l="48123"/>
              <a:stretch>
                <a:fillRect/>
              </a:stretch>
            </p:blipFill>
            <p:spPr>
              <a:xfrm>
                <a:off x="3381213" y="2526685"/>
                <a:ext cx="1830631" cy="1448620"/>
              </a:xfrm>
              <a:prstGeom prst="rect">
                <a:avLst/>
              </a:prstGeom>
            </p:spPr>
          </p:pic>
        </p:grpSp>
      </p:grpSp>
      <p:sp>
        <p:nvSpPr>
          <p:cNvPr id="13" name="사각형: 둥근 모서리 12">
            <a:extLst>
              <a:ext uri="{FF2B5EF4-FFF2-40B4-BE49-F238E27FC236}">
                <a16:creationId xmlns:a16="http://schemas.microsoft.com/office/drawing/2014/main" id="{70173690-32E4-D594-22DE-6E2475CA34CB}"/>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Stage 2 is preprocessing. We accumulate 24 frames to form a sliding window. Next is STG-NF model inference. The model outputs a Negative Log-Likelihood as the anomaly score.</a:t>
            </a:r>
          </a:p>
        </p:txBody>
      </p:sp>
      <p:sp>
        <p:nvSpPr>
          <p:cNvPr id="15" name="Text 3">
            <a:extLst>
              <a:ext uri="{FF2B5EF4-FFF2-40B4-BE49-F238E27FC236}">
                <a16:creationId xmlns:a16="http://schemas.microsoft.com/office/drawing/2014/main" id="{8FB56335-1F38-4FF3-8446-891AE1F75EA1}"/>
              </a:ext>
            </a:extLst>
          </p:cNvPr>
          <p:cNvSpPr/>
          <p:nvPr/>
        </p:nvSpPr>
        <p:spPr>
          <a:xfrm>
            <a:off x="390832" y="2319214"/>
            <a:ext cx="665559" cy="685800"/>
          </a:xfrm>
          <a:prstGeom prst="roundRect">
            <a:avLst>
              <a:gd name="adj" fmla="val 8587"/>
            </a:avLst>
          </a:prstGeom>
          <a:solidFill>
            <a:schemeClr val="accent4">
              <a:lumMod val="20000"/>
              <a:lumOff val="80000"/>
            </a:schemeClr>
          </a:solidFill>
          <a:ln/>
        </p:spPr>
        <p:txBody>
          <a:bodyPr wrap="square" rtlCol="0" anchor="ctr"/>
          <a:lstStyle/>
          <a:p>
            <a:pPr marL="0" indent="0">
              <a:buNone/>
            </a:pPr>
            <a:endParaRPr lang="en-US" b="1" dirty="0"/>
          </a:p>
        </p:txBody>
      </p:sp>
      <p:sp>
        <p:nvSpPr>
          <p:cNvPr id="16" name="Text 4">
            <a:extLst>
              <a:ext uri="{FF2B5EF4-FFF2-40B4-BE49-F238E27FC236}">
                <a16:creationId xmlns:a16="http://schemas.microsoft.com/office/drawing/2014/main" id="{70002CA6-A19F-417B-894E-C231A2C160C6}"/>
              </a:ext>
            </a:extLst>
          </p:cNvPr>
          <p:cNvSpPr/>
          <p:nvPr/>
        </p:nvSpPr>
        <p:spPr>
          <a:xfrm>
            <a:off x="539624" y="2471614"/>
            <a:ext cx="36797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INPUT</a:t>
            </a:r>
            <a:endParaRPr lang="en-US" sz="900" b="1" dirty="0">
              <a:solidFill>
                <a:schemeClr val="tx2">
                  <a:lumMod val="50000"/>
                </a:schemeClr>
              </a:solidFill>
            </a:endParaRPr>
          </a:p>
        </p:txBody>
      </p:sp>
      <p:sp>
        <p:nvSpPr>
          <p:cNvPr id="17" name="Text 5">
            <a:extLst>
              <a:ext uri="{FF2B5EF4-FFF2-40B4-BE49-F238E27FC236}">
                <a16:creationId xmlns:a16="http://schemas.microsoft.com/office/drawing/2014/main" id="{FB513771-AC14-47AF-90D2-68ADD62C6F19}"/>
              </a:ext>
            </a:extLst>
          </p:cNvPr>
          <p:cNvSpPr/>
          <p:nvPr/>
        </p:nvSpPr>
        <p:spPr>
          <a:xfrm>
            <a:off x="539624" y="2662114"/>
            <a:ext cx="36797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Video</a:t>
            </a:r>
            <a:endParaRPr lang="en-US" sz="1050" b="1" dirty="0">
              <a:solidFill>
                <a:schemeClr val="tx1"/>
              </a:solidFill>
            </a:endParaRPr>
          </a:p>
        </p:txBody>
      </p:sp>
      <p:sp>
        <p:nvSpPr>
          <p:cNvPr id="18" name="Text 6">
            <a:extLst>
              <a:ext uri="{FF2B5EF4-FFF2-40B4-BE49-F238E27FC236}">
                <a16:creationId xmlns:a16="http://schemas.microsoft.com/office/drawing/2014/main" id="{0B7FFFA2-9CBD-4F95-8E3B-9893A4711D64}"/>
              </a:ext>
            </a:extLst>
          </p:cNvPr>
          <p:cNvSpPr/>
          <p:nvPr/>
        </p:nvSpPr>
        <p:spPr>
          <a:xfrm>
            <a:off x="1113541"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19" name="Text 7">
            <a:extLst>
              <a:ext uri="{FF2B5EF4-FFF2-40B4-BE49-F238E27FC236}">
                <a16:creationId xmlns:a16="http://schemas.microsoft.com/office/drawing/2014/main" id="{E801C756-428A-4F90-B80C-B46952A2A846}"/>
              </a:ext>
            </a:extLst>
          </p:cNvPr>
          <p:cNvSpPr/>
          <p:nvPr/>
        </p:nvSpPr>
        <p:spPr>
          <a:xfrm>
            <a:off x="1361191" y="2319214"/>
            <a:ext cx="1194197"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0" name="Text 8">
            <a:extLst>
              <a:ext uri="{FF2B5EF4-FFF2-40B4-BE49-F238E27FC236}">
                <a16:creationId xmlns:a16="http://schemas.microsoft.com/office/drawing/2014/main" id="{F7B8E1F6-54BE-4B3B-9CFC-DD24BC5573A4}"/>
              </a:ext>
            </a:extLst>
          </p:cNvPr>
          <p:cNvSpPr/>
          <p:nvPr/>
        </p:nvSpPr>
        <p:spPr>
          <a:xfrm>
            <a:off x="1504697" y="2471614"/>
            <a:ext cx="90718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3B82F6"/>
                </a:solidFill>
                <a:latin typeface="Arial" pitchFamily="34" charset="0"/>
                <a:ea typeface="Arial" pitchFamily="34" charset="-122"/>
                <a:cs typeface="Arial" pitchFamily="34" charset="-120"/>
              </a:rPr>
              <a:t>STAGE 1</a:t>
            </a:r>
            <a:endParaRPr lang="en-US" sz="900" b="1" dirty="0"/>
          </a:p>
        </p:txBody>
      </p:sp>
      <p:sp>
        <p:nvSpPr>
          <p:cNvPr id="21" name="Text 9">
            <a:extLst>
              <a:ext uri="{FF2B5EF4-FFF2-40B4-BE49-F238E27FC236}">
                <a16:creationId xmlns:a16="http://schemas.microsoft.com/office/drawing/2014/main" id="{4A5E41D5-BB3D-484E-9433-982A96630E64}"/>
              </a:ext>
            </a:extLst>
          </p:cNvPr>
          <p:cNvSpPr/>
          <p:nvPr/>
        </p:nvSpPr>
        <p:spPr>
          <a:xfrm>
            <a:off x="1504697" y="2662114"/>
            <a:ext cx="90718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YOLOv8-Pose</a:t>
            </a:r>
            <a:endParaRPr lang="en-US" sz="1050" b="1" dirty="0">
              <a:solidFill>
                <a:schemeClr val="tx1"/>
              </a:solidFill>
            </a:endParaRPr>
          </a:p>
        </p:txBody>
      </p:sp>
      <p:sp>
        <p:nvSpPr>
          <p:cNvPr id="22" name="Text 10">
            <a:extLst>
              <a:ext uri="{FF2B5EF4-FFF2-40B4-BE49-F238E27FC236}">
                <a16:creationId xmlns:a16="http://schemas.microsoft.com/office/drawing/2014/main" id="{2BB79510-E62C-4A06-B4C7-7E95C526D2FC}"/>
              </a:ext>
            </a:extLst>
          </p:cNvPr>
          <p:cNvSpPr/>
          <p:nvPr/>
        </p:nvSpPr>
        <p:spPr>
          <a:xfrm>
            <a:off x="2612538"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23" name="Text 11">
            <a:extLst>
              <a:ext uri="{FF2B5EF4-FFF2-40B4-BE49-F238E27FC236}">
                <a16:creationId xmlns:a16="http://schemas.microsoft.com/office/drawing/2014/main" id="{F78DA9DE-096D-48D7-A47F-E0DAA9AEE7FC}"/>
              </a:ext>
            </a:extLst>
          </p:cNvPr>
          <p:cNvSpPr/>
          <p:nvPr/>
        </p:nvSpPr>
        <p:spPr>
          <a:xfrm>
            <a:off x="2860188" y="2319214"/>
            <a:ext cx="1231255"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4" name="Text 12">
            <a:extLst>
              <a:ext uri="{FF2B5EF4-FFF2-40B4-BE49-F238E27FC236}">
                <a16:creationId xmlns:a16="http://schemas.microsoft.com/office/drawing/2014/main" id="{4F755223-A225-4D58-A611-4D6DDE755C1A}"/>
              </a:ext>
            </a:extLst>
          </p:cNvPr>
          <p:cNvSpPr/>
          <p:nvPr/>
        </p:nvSpPr>
        <p:spPr>
          <a:xfrm>
            <a:off x="3003324" y="2471614"/>
            <a:ext cx="944984"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A855F7"/>
                </a:solidFill>
                <a:latin typeface="Arial" pitchFamily="34" charset="0"/>
                <a:ea typeface="Arial" pitchFamily="34" charset="-122"/>
                <a:cs typeface="Arial" pitchFamily="34" charset="-120"/>
              </a:rPr>
              <a:t>STAGE 2</a:t>
            </a:r>
            <a:endParaRPr lang="en-US" sz="900" b="1" dirty="0"/>
          </a:p>
        </p:txBody>
      </p:sp>
      <p:sp>
        <p:nvSpPr>
          <p:cNvPr id="25" name="Text 13">
            <a:extLst>
              <a:ext uri="{FF2B5EF4-FFF2-40B4-BE49-F238E27FC236}">
                <a16:creationId xmlns:a16="http://schemas.microsoft.com/office/drawing/2014/main" id="{6A0F586D-697B-493F-BC65-3F6D4F6BB157}"/>
              </a:ext>
            </a:extLst>
          </p:cNvPr>
          <p:cNvSpPr/>
          <p:nvPr/>
        </p:nvSpPr>
        <p:spPr>
          <a:xfrm>
            <a:off x="3003324" y="2662114"/>
            <a:ext cx="944984"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Preprocessing</a:t>
            </a:r>
            <a:endParaRPr lang="en-US" sz="1050" b="1" dirty="0">
              <a:solidFill>
                <a:schemeClr val="tx1"/>
              </a:solidFill>
            </a:endParaRPr>
          </a:p>
        </p:txBody>
      </p:sp>
      <p:sp>
        <p:nvSpPr>
          <p:cNvPr id="26" name="Text 14">
            <a:extLst>
              <a:ext uri="{FF2B5EF4-FFF2-40B4-BE49-F238E27FC236}">
                <a16:creationId xmlns:a16="http://schemas.microsoft.com/office/drawing/2014/main" id="{DB46826A-08EF-4687-B50A-D87258BA4260}"/>
              </a:ext>
            </a:extLst>
          </p:cNvPr>
          <p:cNvSpPr/>
          <p:nvPr/>
        </p:nvSpPr>
        <p:spPr>
          <a:xfrm>
            <a:off x="4148593"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27" name="Text 15">
            <a:extLst>
              <a:ext uri="{FF2B5EF4-FFF2-40B4-BE49-F238E27FC236}">
                <a16:creationId xmlns:a16="http://schemas.microsoft.com/office/drawing/2014/main" id="{660A9574-1B57-457C-AD3B-6FD2FCC74473}"/>
              </a:ext>
            </a:extLst>
          </p:cNvPr>
          <p:cNvSpPr/>
          <p:nvPr/>
        </p:nvSpPr>
        <p:spPr>
          <a:xfrm>
            <a:off x="4396243" y="2319214"/>
            <a:ext cx="801142"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8" name="Text 16">
            <a:extLst>
              <a:ext uri="{FF2B5EF4-FFF2-40B4-BE49-F238E27FC236}">
                <a16:creationId xmlns:a16="http://schemas.microsoft.com/office/drawing/2014/main" id="{F9D2F810-717E-4D37-8A26-FACA323CB102}"/>
              </a:ext>
            </a:extLst>
          </p:cNvPr>
          <p:cNvSpPr/>
          <p:nvPr/>
        </p:nvSpPr>
        <p:spPr>
          <a:xfrm>
            <a:off x="4543680" y="2471614"/>
            <a:ext cx="50626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E94560"/>
                </a:solidFill>
                <a:latin typeface="Arial" pitchFamily="34" charset="0"/>
                <a:ea typeface="Arial" pitchFamily="34" charset="-122"/>
                <a:cs typeface="Arial" pitchFamily="34" charset="-120"/>
              </a:rPr>
              <a:t>STAGE 3</a:t>
            </a:r>
            <a:endParaRPr lang="en-US" sz="900" b="1" dirty="0"/>
          </a:p>
        </p:txBody>
      </p:sp>
      <p:sp>
        <p:nvSpPr>
          <p:cNvPr id="29" name="Text 17">
            <a:extLst>
              <a:ext uri="{FF2B5EF4-FFF2-40B4-BE49-F238E27FC236}">
                <a16:creationId xmlns:a16="http://schemas.microsoft.com/office/drawing/2014/main" id="{1AADEEF7-818F-41C6-B9B6-68EE4C9315D0}"/>
              </a:ext>
            </a:extLst>
          </p:cNvPr>
          <p:cNvSpPr/>
          <p:nvPr/>
        </p:nvSpPr>
        <p:spPr>
          <a:xfrm>
            <a:off x="4543680" y="2662114"/>
            <a:ext cx="50626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STG-NF</a:t>
            </a:r>
            <a:endParaRPr lang="en-US" sz="1050" b="1" dirty="0">
              <a:solidFill>
                <a:schemeClr val="tx1"/>
              </a:solidFill>
            </a:endParaRPr>
          </a:p>
        </p:txBody>
      </p:sp>
      <p:sp>
        <p:nvSpPr>
          <p:cNvPr id="30" name="Text 18">
            <a:extLst>
              <a:ext uri="{FF2B5EF4-FFF2-40B4-BE49-F238E27FC236}">
                <a16:creationId xmlns:a16="http://schemas.microsoft.com/office/drawing/2014/main" id="{8F2CBAE5-952F-4FCC-A066-024E1DE01F7C}"/>
              </a:ext>
            </a:extLst>
          </p:cNvPr>
          <p:cNvSpPr/>
          <p:nvPr/>
        </p:nvSpPr>
        <p:spPr>
          <a:xfrm>
            <a:off x="5254535"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31" name="Text 19">
            <a:extLst>
              <a:ext uri="{FF2B5EF4-FFF2-40B4-BE49-F238E27FC236}">
                <a16:creationId xmlns:a16="http://schemas.microsoft.com/office/drawing/2014/main" id="{1C9011B3-F8FD-4114-88BC-C77158B0CAD4}"/>
              </a:ext>
            </a:extLst>
          </p:cNvPr>
          <p:cNvSpPr/>
          <p:nvPr/>
        </p:nvSpPr>
        <p:spPr>
          <a:xfrm>
            <a:off x="5502185" y="2319214"/>
            <a:ext cx="774799"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32" name="Text 20">
            <a:extLst>
              <a:ext uri="{FF2B5EF4-FFF2-40B4-BE49-F238E27FC236}">
                <a16:creationId xmlns:a16="http://schemas.microsoft.com/office/drawing/2014/main" id="{D9CA5336-E72A-4D11-BE76-665EDCBF66B9}"/>
              </a:ext>
            </a:extLst>
          </p:cNvPr>
          <p:cNvSpPr/>
          <p:nvPr/>
        </p:nvSpPr>
        <p:spPr>
          <a:xfrm>
            <a:off x="5649885" y="2471614"/>
            <a:ext cx="47939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OUTPUT</a:t>
            </a:r>
            <a:endParaRPr lang="en-US" sz="900" b="1" dirty="0">
              <a:solidFill>
                <a:schemeClr val="tx2">
                  <a:lumMod val="50000"/>
                </a:schemeClr>
              </a:solidFill>
            </a:endParaRPr>
          </a:p>
        </p:txBody>
      </p:sp>
      <p:sp>
        <p:nvSpPr>
          <p:cNvPr id="33" name="Text 21">
            <a:extLst>
              <a:ext uri="{FF2B5EF4-FFF2-40B4-BE49-F238E27FC236}">
                <a16:creationId xmlns:a16="http://schemas.microsoft.com/office/drawing/2014/main" id="{2D10AB27-ABC9-4186-ACB8-A8B65D3E6FD3}"/>
              </a:ext>
            </a:extLst>
          </p:cNvPr>
          <p:cNvSpPr/>
          <p:nvPr/>
        </p:nvSpPr>
        <p:spPr>
          <a:xfrm>
            <a:off x="5649885" y="2662114"/>
            <a:ext cx="47939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Alert</a:t>
            </a:r>
            <a:endParaRPr lang="en-US" sz="1050" b="1" dirty="0">
              <a:solidFill>
                <a:schemeClr val="tx1"/>
              </a:solidFill>
            </a:endParaRPr>
          </a:p>
        </p:txBody>
      </p:sp>
      <p:sp>
        <p:nvSpPr>
          <p:cNvPr id="34" name="Text 23">
            <a:extLst>
              <a:ext uri="{FF2B5EF4-FFF2-40B4-BE49-F238E27FC236}">
                <a16:creationId xmlns:a16="http://schemas.microsoft.com/office/drawing/2014/main" id="{A76F1AB8-5E2D-4193-A842-14DE55B97EEA}"/>
              </a:ext>
            </a:extLst>
          </p:cNvPr>
          <p:cNvSpPr/>
          <p:nvPr/>
        </p:nvSpPr>
        <p:spPr>
          <a:xfrm>
            <a:off x="1504698" y="3087836"/>
            <a:ext cx="1204996"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3B82F6"/>
                </a:solidFill>
                <a:latin typeface="Arial" pitchFamily="34" charset="0"/>
                <a:ea typeface="Arial" pitchFamily="34" charset="-122"/>
                <a:cs typeface="Arial" pitchFamily="34" charset="-120"/>
              </a:rPr>
              <a:t>Pose Extraction</a:t>
            </a:r>
            <a:endParaRPr lang="en-US" sz="1050" dirty="0"/>
          </a:p>
        </p:txBody>
      </p:sp>
      <p:sp>
        <p:nvSpPr>
          <p:cNvPr id="35" name="Text 24">
            <a:extLst>
              <a:ext uri="{FF2B5EF4-FFF2-40B4-BE49-F238E27FC236}">
                <a16:creationId xmlns:a16="http://schemas.microsoft.com/office/drawing/2014/main" id="{BF455653-C902-49F7-8B0A-D9747549357D}"/>
              </a:ext>
            </a:extLst>
          </p:cNvPr>
          <p:cNvSpPr/>
          <p:nvPr/>
        </p:nvSpPr>
        <p:spPr>
          <a:xfrm>
            <a:off x="1515496" y="3347937"/>
            <a:ext cx="1194197"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Extract 17 COCO keypoints per person</a:t>
            </a:r>
            <a:endParaRPr lang="en-US" sz="900" dirty="0">
              <a:solidFill>
                <a:schemeClr val="tx1"/>
              </a:solidFill>
            </a:endParaRPr>
          </a:p>
        </p:txBody>
      </p:sp>
      <p:sp>
        <p:nvSpPr>
          <p:cNvPr id="36" name="Text 28">
            <a:extLst>
              <a:ext uri="{FF2B5EF4-FFF2-40B4-BE49-F238E27FC236}">
                <a16:creationId xmlns:a16="http://schemas.microsoft.com/office/drawing/2014/main" id="{DEBC2C86-2A63-4D2A-BF01-972F230A8FA1}"/>
              </a:ext>
            </a:extLst>
          </p:cNvPr>
          <p:cNvSpPr/>
          <p:nvPr/>
        </p:nvSpPr>
        <p:spPr>
          <a:xfrm>
            <a:off x="3003325" y="3084444"/>
            <a:ext cx="1184094"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A855F7"/>
                </a:solidFill>
                <a:latin typeface="Arial" pitchFamily="34" charset="0"/>
                <a:ea typeface="Arial" pitchFamily="34" charset="-122"/>
                <a:cs typeface="Arial" pitchFamily="34" charset="-120"/>
              </a:rPr>
              <a:t>Preprocessing</a:t>
            </a:r>
            <a:endParaRPr lang="en-US" sz="1050" dirty="0"/>
          </a:p>
        </p:txBody>
      </p:sp>
      <p:sp>
        <p:nvSpPr>
          <p:cNvPr id="37" name="Text 29">
            <a:extLst>
              <a:ext uri="{FF2B5EF4-FFF2-40B4-BE49-F238E27FC236}">
                <a16:creationId xmlns:a16="http://schemas.microsoft.com/office/drawing/2014/main" id="{7B744FBC-0C05-4C35-8AB4-49605C5BF7C9}"/>
              </a:ext>
            </a:extLst>
          </p:cNvPr>
          <p:cNvSpPr/>
          <p:nvPr/>
        </p:nvSpPr>
        <p:spPr>
          <a:xfrm>
            <a:off x="3003324" y="3365778"/>
            <a:ext cx="1055994"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17→18 </a:t>
            </a:r>
            <a:r>
              <a:rPr lang="en-US" sz="900" dirty="0" err="1">
                <a:solidFill>
                  <a:schemeClr val="tx1"/>
                </a:solidFill>
                <a:latin typeface="Arial" pitchFamily="34" charset="0"/>
                <a:ea typeface="Arial" pitchFamily="34" charset="-122"/>
                <a:cs typeface="Arial" pitchFamily="34" charset="-120"/>
              </a:rPr>
              <a:t>keypoints</a:t>
            </a:r>
            <a:r>
              <a:rPr lang="en-US" sz="900" dirty="0">
                <a:solidFill>
                  <a:schemeClr val="tx1"/>
                </a:solidFill>
                <a:latin typeface="Arial" pitchFamily="34" charset="0"/>
                <a:ea typeface="Arial" pitchFamily="34" charset="-122"/>
                <a:cs typeface="Arial" pitchFamily="34" charset="-120"/>
              </a:rPr>
              <a:t> + 24-frame window</a:t>
            </a:r>
            <a:endParaRPr lang="en-US" sz="900" dirty="0">
              <a:solidFill>
                <a:schemeClr val="tx1"/>
              </a:solidFill>
            </a:endParaRPr>
          </a:p>
        </p:txBody>
      </p:sp>
      <p:sp>
        <p:nvSpPr>
          <p:cNvPr id="38" name="Text 33">
            <a:extLst>
              <a:ext uri="{FF2B5EF4-FFF2-40B4-BE49-F238E27FC236}">
                <a16:creationId xmlns:a16="http://schemas.microsoft.com/office/drawing/2014/main" id="{D14863D5-40BA-4194-B975-3F7E23DCF39F}"/>
              </a:ext>
            </a:extLst>
          </p:cNvPr>
          <p:cNvSpPr/>
          <p:nvPr/>
        </p:nvSpPr>
        <p:spPr>
          <a:xfrm>
            <a:off x="4339109" y="3089741"/>
            <a:ext cx="2500071"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E94560"/>
                </a:solidFill>
                <a:latin typeface="Arial" pitchFamily="34" charset="0"/>
                <a:ea typeface="Arial" pitchFamily="34" charset="-122"/>
                <a:cs typeface="Arial" pitchFamily="34" charset="-120"/>
              </a:rPr>
              <a:t>STG-NF Model</a:t>
            </a:r>
            <a:endParaRPr lang="en-US" sz="1050" dirty="0"/>
          </a:p>
        </p:txBody>
      </p:sp>
      <p:sp>
        <p:nvSpPr>
          <p:cNvPr id="39" name="Text 34">
            <a:extLst>
              <a:ext uri="{FF2B5EF4-FFF2-40B4-BE49-F238E27FC236}">
                <a16:creationId xmlns:a16="http://schemas.microsoft.com/office/drawing/2014/main" id="{27307FC2-8208-4236-ADB8-559377DEEA46}"/>
              </a:ext>
            </a:extLst>
          </p:cNvPr>
          <p:cNvSpPr/>
          <p:nvPr/>
        </p:nvSpPr>
        <p:spPr>
          <a:xfrm>
            <a:off x="4393659" y="3325274"/>
            <a:ext cx="931160"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Compute NLL as anomaly score</a:t>
            </a:r>
            <a:endParaRPr lang="en-US" sz="900" dirty="0">
              <a:solidFill>
                <a:schemeClr val="tx1"/>
              </a:solidFill>
            </a:endParaRPr>
          </a:p>
        </p:txBody>
      </p:sp>
      <p:pic>
        <p:nvPicPr>
          <p:cNvPr id="14" name="비디오 13">
            <a:hlinkClick r:id="" action="ppaction://media"/>
            <a:extLst>
              <a:ext uri="{FF2B5EF4-FFF2-40B4-BE49-F238E27FC236}">
                <a16:creationId xmlns:a16="http://schemas.microsoft.com/office/drawing/2014/main" id="{FA66B378-2060-4030-9C69-B7A73B1AC31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4221725076"/>
      </p:ext>
    </p:extLst>
  </p:cSld>
  <p:clrMapOvr>
    <a:masterClrMapping/>
  </p:clrMapOvr>
  <mc:AlternateContent xmlns:mc="http://schemas.openxmlformats.org/markup-compatibility/2006">
    <mc:Choice xmlns:p14="http://schemas.microsoft.com/office/powerpoint/2010/main" Requires="p14">
      <p:transition spd="slow" p14:dur="2000" advTm="12559"/>
    </mc:Choice>
    <mc:Fallback>
      <p:transition spd="slow" advTm="1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77D4D621-9825-E671-437D-B09598B1ABB4}"/>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9FF9061F-004E-9B7D-109D-BB2FEA095830}"/>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7DF2E610-18AB-92FF-EE64-B9A7BAE3355D}"/>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7260408F-F66B-6E40-A153-44673B65D86D}"/>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3" name="그림 12">
            <a:extLst>
              <a:ext uri="{FF2B5EF4-FFF2-40B4-BE49-F238E27FC236}">
                <a16:creationId xmlns:a16="http://schemas.microsoft.com/office/drawing/2014/main" id="{D9D47097-C247-658D-5BD5-1FB7584D2CF3}"/>
              </a:ext>
            </a:extLst>
          </p:cNvPr>
          <p:cNvPicPr>
            <a:picLocks noChangeAspect="1"/>
          </p:cNvPicPr>
          <p:nvPr/>
        </p:nvPicPr>
        <p:blipFill>
          <a:blip r:embed="rId6"/>
          <a:srcRect b="8985"/>
          <a:stretch>
            <a:fillRect/>
          </a:stretch>
        </p:blipFill>
        <p:spPr>
          <a:xfrm>
            <a:off x="522048" y="2871126"/>
            <a:ext cx="4138460" cy="1339686"/>
          </a:xfrm>
          <a:prstGeom prst="rect">
            <a:avLst/>
          </a:prstGeom>
        </p:spPr>
      </p:pic>
      <p:sp>
        <p:nvSpPr>
          <p:cNvPr id="4" name="사각형: 둥근 모서리 3">
            <a:extLst>
              <a:ext uri="{FF2B5EF4-FFF2-40B4-BE49-F238E27FC236}">
                <a16:creationId xmlns:a16="http://schemas.microsoft.com/office/drawing/2014/main" id="{9B3E7919-E04A-58DF-DCB9-B86D8B1CE2EA}"/>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Let me explain the STG-NF Mechanism. STG-NF takes a sequence of 24 frames as input. There's an initial buffering period of approximately 0.8 seconds until the first 24 frames are accumulated.</a:t>
            </a:r>
          </a:p>
        </p:txBody>
      </p:sp>
      <p:sp>
        <p:nvSpPr>
          <p:cNvPr id="8" name="TextBox 7">
            <a:extLst>
              <a:ext uri="{FF2B5EF4-FFF2-40B4-BE49-F238E27FC236}">
                <a16:creationId xmlns:a16="http://schemas.microsoft.com/office/drawing/2014/main" id="{E75CF8A9-45B9-4F60-B941-BD081DE3D9B0}"/>
              </a:ext>
            </a:extLst>
          </p:cNvPr>
          <p:cNvSpPr txBox="1"/>
          <p:nvPr/>
        </p:nvSpPr>
        <p:spPr>
          <a:xfrm>
            <a:off x="109775" y="665316"/>
            <a:ext cx="8979634" cy="2548903"/>
          </a:xfrm>
          <a:prstGeom prst="rect">
            <a:avLst/>
          </a:prstGeom>
          <a:noFill/>
        </p:spPr>
        <p:txBody>
          <a:bodyPr wrap="square" rtlCol="0">
            <a:spAutoFit/>
          </a:bodyPr>
          <a:lstStyle/>
          <a:p>
            <a:pPr marL="177800" indent="-177800">
              <a:lnSpc>
                <a:spcPct val="150000"/>
              </a:lnSpc>
            </a:pPr>
            <a:r>
              <a:rPr lang="en-US" altLang="ko-KR" b="1" dirty="0" err="1">
                <a:latin typeface="Pretendard Medium" panose="02000603000000020004" pitchFamily="50" charset="-127"/>
                <a:ea typeface="Pretendard Medium" panose="02000603000000020004" pitchFamily="50" charset="-127"/>
                <a:cs typeface="Pretendard Medium" panose="02000603000000020004" pitchFamily="50" charset="-127"/>
              </a:rPr>
              <a:t>Mecahism</a:t>
            </a: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24-Frame Sliding Window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After initial buffer, compute score every frame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Timing Analysis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Initial Buffering, Detection Latency, STG-NF Inference, YOLOv8 Pose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NLL (Negative Log-Likelihood)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quantifies how "surprising" a pose sequence is</a:t>
            </a:r>
          </a:p>
          <a:p>
            <a:pPr marL="228600" indent="-228600" defTabSz="539750">
              <a:lnSpc>
                <a:spcPct val="150000"/>
              </a:lnSpc>
              <a:buFont typeface="+mj-lt"/>
              <a:buAutoNum type="arabicPeriod"/>
            </a:pPr>
            <a:endParaRPr lang="en-US" altLang="ko-KR" sz="200"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Advantages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Lightweight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With very few parameters (~1K), it can run in real-time on any device capable of pose estimation.</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Fairness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Focuses only on the 'action' itself, not on appearance, race, or gender, thus eliminating social bias.</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SOTA Performance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Transform pose data using the ‘normal’ trained </a:t>
            </a:r>
            <a:r>
              <a:rPr lang="en-US" altLang="ko-KR" sz="1000" dirty="0" err="1">
                <a:latin typeface="Pretendard Light" panose="02000403000000020004" pitchFamily="50" charset="-127"/>
                <a:ea typeface="Pretendard Light" panose="02000403000000020004" pitchFamily="50" charset="-127"/>
                <a:cs typeface="Pretendard Light" panose="02000403000000020004" pitchFamily="50" charset="-127"/>
              </a:rPr>
              <a:t>modelAchieved</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 State-of-the-Art (SOTA) results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pic>
        <p:nvPicPr>
          <p:cNvPr id="3" name="비디오 2">
            <a:hlinkClick r:id="" action="ppaction://media"/>
            <a:extLst>
              <a:ext uri="{FF2B5EF4-FFF2-40B4-BE49-F238E27FC236}">
                <a16:creationId xmlns:a16="http://schemas.microsoft.com/office/drawing/2014/main" id="{28B728D4-28A4-45C7-8E48-0C0679F4631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544203057"/>
      </p:ext>
    </p:extLst>
  </p:cSld>
  <p:clrMapOvr>
    <a:masterClrMapping/>
  </p:clrMapOvr>
  <mc:AlternateContent xmlns:mc="http://schemas.openxmlformats.org/markup-compatibility/2006">
    <mc:Choice xmlns:p14="http://schemas.microsoft.com/office/powerpoint/2010/main" Requires="p14">
      <p:transition spd="slow" p14:dur="2000" advTm="16473"/>
    </mc:Choice>
    <mc:Fallback>
      <p:transition spd="slow" advTm="16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77D4D621-9825-E671-437D-B09598B1ABB4}"/>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9FF9061F-004E-9B7D-109D-BB2FEA095830}"/>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7DF2E610-18AB-92FF-EE64-B9A7BAE3355D}"/>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7260408F-F66B-6E40-A153-44673B65D86D}"/>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3" name="그림 12">
            <a:extLst>
              <a:ext uri="{FF2B5EF4-FFF2-40B4-BE49-F238E27FC236}">
                <a16:creationId xmlns:a16="http://schemas.microsoft.com/office/drawing/2014/main" id="{D9D47097-C247-658D-5BD5-1FB7584D2CF3}"/>
              </a:ext>
            </a:extLst>
          </p:cNvPr>
          <p:cNvPicPr>
            <a:picLocks noChangeAspect="1"/>
          </p:cNvPicPr>
          <p:nvPr/>
        </p:nvPicPr>
        <p:blipFill>
          <a:blip r:embed="rId6"/>
          <a:srcRect b="8985"/>
          <a:stretch>
            <a:fillRect/>
          </a:stretch>
        </p:blipFill>
        <p:spPr>
          <a:xfrm>
            <a:off x="522048" y="2871126"/>
            <a:ext cx="4138460" cy="1339686"/>
          </a:xfrm>
          <a:prstGeom prst="rect">
            <a:avLst/>
          </a:prstGeom>
        </p:spPr>
      </p:pic>
      <p:sp>
        <p:nvSpPr>
          <p:cNvPr id="4" name="사각형: 둥근 모서리 3">
            <a:extLst>
              <a:ext uri="{FF2B5EF4-FFF2-40B4-BE49-F238E27FC236}">
                <a16:creationId xmlns:a16="http://schemas.microsoft.com/office/drawing/2014/main" id="{9B3E7919-E04A-58DF-DCB9-B86D8B1CE2EA}"/>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The important point is that after the buffer is filled, scores are computed for every subsequent frame. At frame 24, we use frames 1 through 24. At frame 25, we use frames 2 through 25. The window slides by one frame at a time.</a:t>
            </a:r>
          </a:p>
        </p:txBody>
      </p:sp>
      <p:sp>
        <p:nvSpPr>
          <p:cNvPr id="9" name="TextBox 8">
            <a:extLst>
              <a:ext uri="{FF2B5EF4-FFF2-40B4-BE49-F238E27FC236}">
                <a16:creationId xmlns:a16="http://schemas.microsoft.com/office/drawing/2014/main" id="{1A8BA4C1-66F2-4112-94B6-EC3B0B777537}"/>
              </a:ext>
            </a:extLst>
          </p:cNvPr>
          <p:cNvSpPr txBox="1"/>
          <p:nvPr/>
        </p:nvSpPr>
        <p:spPr>
          <a:xfrm>
            <a:off x="109775" y="665316"/>
            <a:ext cx="8979634" cy="2548903"/>
          </a:xfrm>
          <a:prstGeom prst="rect">
            <a:avLst/>
          </a:prstGeom>
          <a:noFill/>
        </p:spPr>
        <p:txBody>
          <a:bodyPr wrap="square" rtlCol="0">
            <a:spAutoFit/>
          </a:bodyPr>
          <a:lstStyle/>
          <a:p>
            <a:pPr marL="177800" indent="-177800">
              <a:lnSpc>
                <a:spcPct val="150000"/>
              </a:lnSpc>
            </a:pPr>
            <a:r>
              <a:rPr lang="en-US" altLang="ko-KR" b="1" dirty="0" err="1">
                <a:latin typeface="Pretendard Medium" panose="02000603000000020004" pitchFamily="50" charset="-127"/>
                <a:ea typeface="Pretendard Medium" panose="02000603000000020004" pitchFamily="50" charset="-127"/>
                <a:cs typeface="Pretendard Medium" panose="02000603000000020004" pitchFamily="50" charset="-127"/>
              </a:rPr>
              <a:t>Mecahism</a:t>
            </a: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24-Frame Sliding Window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After initial buffer, compute score every frame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Timing Analysis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Initial Buffering, Detection Latency, STG-NF Inference, YOLOv8 Pose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NLL (Negative Log-Likelihood)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quantifies how "surprising" a pose sequence is</a:t>
            </a:r>
          </a:p>
          <a:p>
            <a:pPr marL="228600" indent="-228600" defTabSz="539750">
              <a:lnSpc>
                <a:spcPct val="150000"/>
              </a:lnSpc>
              <a:buFont typeface="+mj-lt"/>
              <a:buAutoNum type="arabicPeriod"/>
            </a:pPr>
            <a:endParaRPr lang="en-US" altLang="ko-KR" sz="200"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Advantages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Lightweight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With very few parameters (~1K), it can run in real-time on any device capable of pose estimation.</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Fairness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Focuses only on the 'action' itself, not on appearance, race, or gender, thus eliminating social bias.</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SOTA Performance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Transform pose data using the ‘normal’ trained </a:t>
            </a:r>
            <a:r>
              <a:rPr lang="en-US" altLang="ko-KR" sz="1000" dirty="0" err="1">
                <a:latin typeface="Pretendard Light" panose="02000403000000020004" pitchFamily="50" charset="-127"/>
                <a:ea typeface="Pretendard Light" panose="02000403000000020004" pitchFamily="50" charset="-127"/>
                <a:cs typeface="Pretendard Light" panose="02000403000000020004" pitchFamily="50" charset="-127"/>
              </a:rPr>
              <a:t>modelAchieved</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 State-of-the-Art (SOTA) results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pic>
        <p:nvPicPr>
          <p:cNvPr id="5" name="비디오 4">
            <a:hlinkClick r:id="" action="ppaction://media"/>
            <a:extLst>
              <a:ext uri="{FF2B5EF4-FFF2-40B4-BE49-F238E27FC236}">
                <a16:creationId xmlns:a16="http://schemas.microsoft.com/office/drawing/2014/main" id="{E6097379-0591-4DC6-BFC9-57217F133DE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1218225178"/>
      </p:ext>
    </p:extLst>
  </p:cSld>
  <p:clrMapOvr>
    <a:masterClrMapping/>
  </p:clrMapOvr>
  <mc:AlternateContent xmlns:mc="http://schemas.openxmlformats.org/markup-compatibility/2006">
    <mc:Choice xmlns:p14="http://schemas.microsoft.com/office/powerpoint/2010/main" Requires="p14">
      <p:transition spd="slow" p14:dur="2000" advTm="18195"/>
    </mc:Choice>
    <mc:Fallback>
      <p:transition spd="slow" advTm="18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77D4D621-9825-E671-437D-B09598B1ABB4}"/>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9FF9061F-004E-9B7D-109D-BB2FEA095830}"/>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7DF2E610-18AB-92FF-EE64-B9A7BAE3355D}"/>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7260408F-F66B-6E40-A153-44673B65D86D}"/>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3" name="그림 12">
            <a:extLst>
              <a:ext uri="{FF2B5EF4-FFF2-40B4-BE49-F238E27FC236}">
                <a16:creationId xmlns:a16="http://schemas.microsoft.com/office/drawing/2014/main" id="{D9D47097-C247-658D-5BD5-1FB7584D2CF3}"/>
              </a:ext>
            </a:extLst>
          </p:cNvPr>
          <p:cNvPicPr>
            <a:picLocks noChangeAspect="1"/>
          </p:cNvPicPr>
          <p:nvPr/>
        </p:nvPicPr>
        <p:blipFill>
          <a:blip r:embed="rId6"/>
          <a:srcRect b="8985"/>
          <a:stretch>
            <a:fillRect/>
          </a:stretch>
        </p:blipFill>
        <p:spPr>
          <a:xfrm>
            <a:off x="522048" y="2871126"/>
            <a:ext cx="4138460" cy="1339686"/>
          </a:xfrm>
          <a:prstGeom prst="rect">
            <a:avLst/>
          </a:prstGeom>
        </p:spPr>
      </p:pic>
      <p:sp>
        <p:nvSpPr>
          <p:cNvPr id="4" name="사각형: 둥근 모서리 3">
            <a:extLst>
              <a:ext uri="{FF2B5EF4-FFF2-40B4-BE49-F238E27FC236}">
                <a16:creationId xmlns:a16="http://schemas.microsoft.com/office/drawing/2014/main" id="{9B3E7919-E04A-58DF-DCB9-B86D8B1CE2EA}"/>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After training, normal movements map near the center of the distribution, resulting in high likelihood or low NLL values. Abnormal movements map outside the distribution, resulting in low likelihood and high NLL values.</a:t>
            </a:r>
          </a:p>
        </p:txBody>
      </p:sp>
      <p:sp>
        <p:nvSpPr>
          <p:cNvPr id="9" name="TextBox 8">
            <a:extLst>
              <a:ext uri="{FF2B5EF4-FFF2-40B4-BE49-F238E27FC236}">
                <a16:creationId xmlns:a16="http://schemas.microsoft.com/office/drawing/2014/main" id="{E5438CE7-02D1-453A-AD93-5514418FD544}"/>
              </a:ext>
            </a:extLst>
          </p:cNvPr>
          <p:cNvSpPr txBox="1"/>
          <p:nvPr/>
        </p:nvSpPr>
        <p:spPr>
          <a:xfrm>
            <a:off x="109775" y="665316"/>
            <a:ext cx="8979634" cy="2548903"/>
          </a:xfrm>
          <a:prstGeom prst="rect">
            <a:avLst/>
          </a:prstGeom>
          <a:noFill/>
        </p:spPr>
        <p:txBody>
          <a:bodyPr wrap="square" rtlCol="0">
            <a:spAutoFit/>
          </a:bodyPr>
          <a:lstStyle/>
          <a:p>
            <a:pPr marL="177800" indent="-177800">
              <a:lnSpc>
                <a:spcPct val="150000"/>
              </a:lnSpc>
            </a:pPr>
            <a:r>
              <a:rPr lang="en-US" altLang="ko-KR" b="1" dirty="0" err="1">
                <a:latin typeface="Pretendard Medium" panose="02000603000000020004" pitchFamily="50" charset="-127"/>
                <a:ea typeface="Pretendard Medium" panose="02000603000000020004" pitchFamily="50" charset="-127"/>
                <a:cs typeface="Pretendard Medium" panose="02000603000000020004" pitchFamily="50" charset="-127"/>
              </a:rPr>
              <a:t>Mecahism</a:t>
            </a: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24-Frame Sliding Window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After initial buffer, compute score every frame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Timing Analysis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Initial Buffering, Detection Latency, STG-NF Inference, YOLOv8 Pose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NLL (Negative Log-Likelihood)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quantifies how "surprising" a pose sequence is</a:t>
            </a:r>
          </a:p>
          <a:p>
            <a:pPr marL="228600" indent="-228600" defTabSz="539750">
              <a:lnSpc>
                <a:spcPct val="150000"/>
              </a:lnSpc>
              <a:buFont typeface="+mj-lt"/>
              <a:buAutoNum type="arabicPeriod"/>
            </a:pPr>
            <a:endParaRPr lang="en-US" altLang="ko-KR" sz="200"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Advantages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Lightweight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With very few parameters (~1K), it can run in real-time on any device capable of pose estimation.</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Fairness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Focuses only on the 'action' itself, not on appearance, race, or gender, thus eliminating social bias.</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SOTA Performance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Transform pose data using the ‘normal’ trained </a:t>
            </a:r>
            <a:r>
              <a:rPr lang="en-US" altLang="ko-KR" sz="1000" dirty="0" err="1">
                <a:latin typeface="Pretendard Light" panose="02000403000000020004" pitchFamily="50" charset="-127"/>
                <a:ea typeface="Pretendard Light" panose="02000403000000020004" pitchFamily="50" charset="-127"/>
                <a:cs typeface="Pretendard Light" panose="02000403000000020004" pitchFamily="50" charset="-127"/>
              </a:rPr>
              <a:t>modelAchieved</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 State-of-the-Art (SOTA) results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pic>
        <p:nvPicPr>
          <p:cNvPr id="2" name="비디오 1">
            <a:hlinkClick r:id="" action="ppaction://media"/>
            <a:extLst>
              <a:ext uri="{FF2B5EF4-FFF2-40B4-BE49-F238E27FC236}">
                <a16:creationId xmlns:a16="http://schemas.microsoft.com/office/drawing/2014/main" id="{EDC23B0B-6D7F-4B0F-978A-72C4306B6A8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1806406670"/>
      </p:ext>
    </p:extLst>
  </p:cSld>
  <p:clrMapOvr>
    <a:masterClrMapping/>
  </p:clrMapOvr>
  <mc:AlternateContent xmlns:mc="http://schemas.openxmlformats.org/markup-compatibility/2006">
    <mc:Choice xmlns:p14="http://schemas.microsoft.com/office/powerpoint/2010/main" Requires="p14">
      <p:transition spd="slow" p14:dur="2000" advTm="20327"/>
    </mc:Choice>
    <mc:Fallback>
      <p:transition spd="slow" advTm="2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77D4D621-9825-E671-437D-B09598B1ABB4}"/>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9FF9061F-004E-9B7D-109D-BB2FEA095830}"/>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7DF2E610-18AB-92FF-EE64-B9A7BAE3355D}"/>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7260408F-F66B-6E40-A153-44673B65D86D}"/>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3" name="그림 12">
            <a:extLst>
              <a:ext uri="{FF2B5EF4-FFF2-40B4-BE49-F238E27FC236}">
                <a16:creationId xmlns:a16="http://schemas.microsoft.com/office/drawing/2014/main" id="{D9D47097-C247-658D-5BD5-1FB7584D2CF3}"/>
              </a:ext>
            </a:extLst>
          </p:cNvPr>
          <p:cNvPicPr>
            <a:picLocks noChangeAspect="1"/>
          </p:cNvPicPr>
          <p:nvPr/>
        </p:nvPicPr>
        <p:blipFill>
          <a:blip r:embed="rId6"/>
          <a:srcRect b="8985"/>
          <a:stretch>
            <a:fillRect/>
          </a:stretch>
        </p:blipFill>
        <p:spPr>
          <a:xfrm>
            <a:off x="522048" y="2871126"/>
            <a:ext cx="4138460" cy="1339686"/>
          </a:xfrm>
          <a:prstGeom prst="rect">
            <a:avLst/>
          </a:prstGeom>
        </p:spPr>
      </p:pic>
      <p:sp>
        <p:nvSpPr>
          <p:cNvPr id="4" name="사각형: 둥근 모서리 3">
            <a:extLst>
              <a:ext uri="{FF2B5EF4-FFF2-40B4-BE49-F238E27FC236}">
                <a16:creationId xmlns:a16="http://schemas.microsoft.com/office/drawing/2014/main" id="{9B3E7919-E04A-58DF-DCB9-B86D8B1CE2EA}"/>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There are three main advantages to the STG-NF model we used. </a:t>
            </a:r>
          </a:p>
          <a:p>
            <a:pPr algn="ctr"/>
            <a:r>
              <a:rPr lang="en-US" altLang="ko-KR" sz="1200" dirty="0">
                <a:solidFill>
                  <a:schemeClr val="tx1"/>
                </a:solidFill>
              </a:rPr>
              <a:t>First, it is extremely lightweight with only about 1,000 parameters, enabling real-time operation.</a:t>
            </a:r>
          </a:p>
        </p:txBody>
      </p:sp>
      <p:sp>
        <p:nvSpPr>
          <p:cNvPr id="9" name="TextBox 8">
            <a:extLst>
              <a:ext uri="{FF2B5EF4-FFF2-40B4-BE49-F238E27FC236}">
                <a16:creationId xmlns:a16="http://schemas.microsoft.com/office/drawing/2014/main" id="{9A48161A-9EFF-4249-ABA4-62D6118238A3}"/>
              </a:ext>
            </a:extLst>
          </p:cNvPr>
          <p:cNvSpPr txBox="1"/>
          <p:nvPr/>
        </p:nvSpPr>
        <p:spPr>
          <a:xfrm>
            <a:off x="109775" y="665316"/>
            <a:ext cx="8979634" cy="2548903"/>
          </a:xfrm>
          <a:prstGeom prst="rect">
            <a:avLst/>
          </a:prstGeom>
          <a:noFill/>
        </p:spPr>
        <p:txBody>
          <a:bodyPr wrap="square" rtlCol="0">
            <a:spAutoFit/>
          </a:bodyPr>
          <a:lstStyle/>
          <a:p>
            <a:pPr marL="177800" indent="-177800">
              <a:lnSpc>
                <a:spcPct val="150000"/>
              </a:lnSpc>
            </a:pPr>
            <a:r>
              <a:rPr lang="en-US" altLang="ko-KR" b="1" dirty="0" err="1">
                <a:latin typeface="Pretendard Medium" panose="02000603000000020004" pitchFamily="50" charset="-127"/>
                <a:ea typeface="Pretendard Medium" panose="02000603000000020004" pitchFamily="50" charset="-127"/>
                <a:cs typeface="Pretendard Medium" panose="02000603000000020004" pitchFamily="50" charset="-127"/>
              </a:rPr>
              <a:t>Mecahism</a:t>
            </a: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24-Frame Sliding Window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After initial buffer, compute score every frame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Timing Analysis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Initial Buffering, Detection Latency, STG-NF Inference, YOLOv8 Pose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NLL (Negative Log-Likelihood)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quantifies how "surprising" a pose sequence is</a:t>
            </a:r>
          </a:p>
          <a:p>
            <a:pPr marL="228600" indent="-228600" defTabSz="539750">
              <a:lnSpc>
                <a:spcPct val="150000"/>
              </a:lnSpc>
              <a:buFont typeface="+mj-lt"/>
              <a:buAutoNum type="arabicPeriod"/>
            </a:pPr>
            <a:endParaRPr lang="en-US" altLang="ko-KR" sz="200"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Advantages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Lightweight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With very few parameters (~1K), it can run in real-time on any device capable of pose estimation.</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Fairness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Focuses only on the 'action' itself, not on appearance, race, or gender, thus eliminating social bias.</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SOTA Performance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Transform pose data using the ‘normal’ trained </a:t>
            </a:r>
            <a:r>
              <a:rPr lang="en-US" altLang="ko-KR" sz="1000" dirty="0" err="1">
                <a:latin typeface="Pretendard Light" panose="02000403000000020004" pitchFamily="50" charset="-127"/>
                <a:ea typeface="Pretendard Light" panose="02000403000000020004" pitchFamily="50" charset="-127"/>
                <a:cs typeface="Pretendard Light" panose="02000403000000020004" pitchFamily="50" charset="-127"/>
              </a:rPr>
              <a:t>modelAchieved</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 State-of-the-Art (SOTA) results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pic>
        <p:nvPicPr>
          <p:cNvPr id="2" name="비디오 1">
            <a:hlinkClick r:id="" action="ppaction://media"/>
            <a:extLst>
              <a:ext uri="{FF2B5EF4-FFF2-40B4-BE49-F238E27FC236}">
                <a16:creationId xmlns:a16="http://schemas.microsoft.com/office/drawing/2014/main" id="{B3E6DAB2-B150-49D6-9904-C6A0712D630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4186210733"/>
      </p:ext>
    </p:extLst>
  </p:cSld>
  <p:clrMapOvr>
    <a:masterClrMapping/>
  </p:clrMapOvr>
  <mc:AlternateContent xmlns:mc="http://schemas.openxmlformats.org/markup-compatibility/2006">
    <mc:Choice xmlns:p14="http://schemas.microsoft.com/office/powerpoint/2010/main" Requires="p14">
      <p:transition spd="slow" p14:dur="2000" advTm="10381"/>
    </mc:Choice>
    <mc:Fallback>
      <p:transition spd="slow" advTm="10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B7BCEE76-B78B-A070-FF30-6BBF068DD688}"/>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94846E4C-3005-D4A2-AFC8-BA899B1053DB}"/>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7F5FAC63-63C5-6E7D-0A2A-1E67C765615F}"/>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4" name="사각형: 둥근 모서리 3">
            <a:extLst>
              <a:ext uri="{FF2B5EF4-FFF2-40B4-BE49-F238E27FC236}">
                <a16:creationId xmlns:a16="http://schemas.microsoft.com/office/drawing/2014/main" id="{EC9D0EDF-FC72-C514-E159-EEAB2D3129CB}"/>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Second, it ensures fairness by focusing solely on the "pose" or action itself, eliminating bias related to appearance, race, or gender. </a:t>
            </a:r>
          </a:p>
        </p:txBody>
      </p:sp>
      <p:sp>
        <p:nvSpPr>
          <p:cNvPr id="17" name="TextBox 16">
            <a:extLst>
              <a:ext uri="{FF2B5EF4-FFF2-40B4-BE49-F238E27FC236}">
                <a16:creationId xmlns:a16="http://schemas.microsoft.com/office/drawing/2014/main" id="{DC9BCDA9-6763-46AC-A49A-6D31E100816B}"/>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8" name="그림 17">
            <a:extLst>
              <a:ext uri="{FF2B5EF4-FFF2-40B4-BE49-F238E27FC236}">
                <a16:creationId xmlns:a16="http://schemas.microsoft.com/office/drawing/2014/main" id="{A98E0940-EA66-46A6-89CD-A849C57F05F3}"/>
              </a:ext>
            </a:extLst>
          </p:cNvPr>
          <p:cNvPicPr>
            <a:picLocks noChangeAspect="1"/>
          </p:cNvPicPr>
          <p:nvPr/>
        </p:nvPicPr>
        <p:blipFill>
          <a:blip r:embed="rId6"/>
          <a:srcRect b="8985"/>
          <a:stretch>
            <a:fillRect/>
          </a:stretch>
        </p:blipFill>
        <p:spPr>
          <a:xfrm>
            <a:off x="522048" y="2871126"/>
            <a:ext cx="4138460" cy="1339686"/>
          </a:xfrm>
          <a:prstGeom prst="rect">
            <a:avLst/>
          </a:prstGeom>
        </p:spPr>
      </p:pic>
      <p:sp>
        <p:nvSpPr>
          <p:cNvPr id="20" name="TextBox 19">
            <a:extLst>
              <a:ext uri="{FF2B5EF4-FFF2-40B4-BE49-F238E27FC236}">
                <a16:creationId xmlns:a16="http://schemas.microsoft.com/office/drawing/2014/main" id="{4EEE0C47-325C-4DF1-AEC1-B70526AAEE66}"/>
              </a:ext>
            </a:extLst>
          </p:cNvPr>
          <p:cNvSpPr txBox="1"/>
          <p:nvPr/>
        </p:nvSpPr>
        <p:spPr>
          <a:xfrm>
            <a:off x="109775" y="665316"/>
            <a:ext cx="8979634" cy="2548903"/>
          </a:xfrm>
          <a:prstGeom prst="rect">
            <a:avLst/>
          </a:prstGeom>
          <a:noFill/>
        </p:spPr>
        <p:txBody>
          <a:bodyPr wrap="square" rtlCol="0">
            <a:spAutoFit/>
          </a:bodyPr>
          <a:lstStyle/>
          <a:p>
            <a:pPr marL="177800" indent="-177800">
              <a:lnSpc>
                <a:spcPct val="150000"/>
              </a:lnSpc>
            </a:pPr>
            <a:r>
              <a:rPr lang="en-US" altLang="ko-KR" b="1" dirty="0" err="1">
                <a:latin typeface="Pretendard Medium" panose="02000603000000020004" pitchFamily="50" charset="-127"/>
                <a:ea typeface="Pretendard Medium" panose="02000603000000020004" pitchFamily="50" charset="-127"/>
                <a:cs typeface="Pretendard Medium" panose="02000603000000020004" pitchFamily="50" charset="-127"/>
              </a:rPr>
              <a:t>Mecahism</a:t>
            </a: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24-Frame Sliding Window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After initial buffer, compute score every frame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Timing Analysis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Initial Buffering, Detection Latency, STG-NF Inference, YOLOv8 Pose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NLL (Negative Log-Likelihood)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quantifies how "surprising" a pose sequence is</a:t>
            </a:r>
          </a:p>
          <a:p>
            <a:pPr marL="228600" indent="-228600" defTabSz="539750">
              <a:lnSpc>
                <a:spcPct val="150000"/>
              </a:lnSpc>
              <a:buFont typeface="+mj-lt"/>
              <a:buAutoNum type="arabicPeriod"/>
            </a:pPr>
            <a:endParaRPr lang="en-US" altLang="ko-KR" sz="200"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Advantages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Lightweight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With very few parameters (~1K), it can run in real-time on any device capable of pose estimation.</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Fairness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Focuses only on the 'action' itself, not on appearance, race, or gender, thus eliminating social bias.</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SOTA Performance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Transform pose data using the ‘normal’ trained </a:t>
            </a:r>
            <a:r>
              <a:rPr lang="en-US" altLang="ko-KR" sz="1000" dirty="0" err="1">
                <a:latin typeface="Pretendard Light" panose="02000403000000020004" pitchFamily="50" charset="-127"/>
                <a:ea typeface="Pretendard Light" panose="02000403000000020004" pitchFamily="50" charset="-127"/>
                <a:cs typeface="Pretendard Light" panose="02000403000000020004" pitchFamily="50" charset="-127"/>
              </a:rPr>
              <a:t>modelAchieved</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 State-of-the-Art (SOTA) results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pic>
        <p:nvPicPr>
          <p:cNvPr id="3" name="비디오 2">
            <a:hlinkClick r:id="" action="ppaction://media"/>
            <a:extLst>
              <a:ext uri="{FF2B5EF4-FFF2-40B4-BE49-F238E27FC236}">
                <a16:creationId xmlns:a16="http://schemas.microsoft.com/office/drawing/2014/main" id="{C01577E0-7B33-4A57-8CB3-BD9459E7888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581820870"/>
      </p:ext>
    </p:extLst>
  </p:cSld>
  <p:clrMapOvr>
    <a:masterClrMapping/>
  </p:clrMapOvr>
  <mc:AlternateContent xmlns:mc="http://schemas.openxmlformats.org/markup-compatibility/2006">
    <mc:Choice xmlns:p14="http://schemas.microsoft.com/office/powerpoint/2010/main" Requires="p14">
      <p:transition spd="slow" p14:dur="2000" advTm="8866"/>
    </mc:Choice>
    <mc:Fallback>
      <p:transition spd="slow" advTm="8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DD879D8E-2D17-F31E-B31E-6BF893889E76}"/>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B5909882-B793-B20A-2AA1-17B60F4330AA}"/>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EF9EDD37-D5DA-D419-E0F4-D786BCC32B5B}"/>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62A24822-EB63-99FB-B889-E258B4004342}"/>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4" name="사각형: 둥근 모서리 3">
            <a:extLst>
              <a:ext uri="{FF2B5EF4-FFF2-40B4-BE49-F238E27FC236}">
                <a16:creationId xmlns:a16="http://schemas.microsoft.com/office/drawing/2014/main" id="{5C48FC26-087A-48E9-C87C-3624274E128D}"/>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Third, it achieves State-of-the-Art (SOTA) performance on the PoseLift dataset compared to existing models. </a:t>
            </a:r>
          </a:p>
          <a:p>
            <a:pPr algn="ctr"/>
            <a:r>
              <a:rPr lang="en-US" altLang="ko-KR" sz="1200">
                <a:solidFill>
                  <a:schemeClr val="tx1"/>
                </a:solidFill>
              </a:rPr>
              <a:t>We also confirmed significant performance metrics in our local environment tests.</a:t>
            </a:r>
          </a:p>
        </p:txBody>
      </p:sp>
      <p:sp>
        <p:nvSpPr>
          <p:cNvPr id="17" name="TextBox 16">
            <a:extLst>
              <a:ext uri="{FF2B5EF4-FFF2-40B4-BE49-F238E27FC236}">
                <a16:creationId xmlns:a16="http://schemas.microsoft.com/office/drawing/2014/main" id="{D83CA587-ED9F-46E0-A8C2-4C0B5897BDC6}"/>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8" name="그림 17">
            <a:extLst>
              <a:ext uri="{FF2B5EF4-FFF2-40B4-BE49-F238E27FC236}">
                <a16:creationId xmlns:a16="http://schemas.microsoft.com/office/drawing/2014/main" id="{659DBC1E-95C0-415E-81FC-F395017C2A3E}"/>
              </a:ext>
            </a:extLst>
          </p:cNvPr>
          <p:cNvPicPr>
            <a:picLocks noChangeAspect="1"/>
          </p:cNvPicPr>
          <p:nvPr/>
        </p:nvPicPr>
        <p:blipFill>
          <a:blip r:embed="rId6"/>
          <a:srcRect b="8985"/>
          <a:stretch>
            <a:fillRect/>
          </a:stretch>
        </p:blipFill>
        <p:spPr>
          <a:xfrm>
            <a:off x="522048" y="2871126"/>
            <a:ext cx="4138460" cy="1339686"/>
          </a:xfrm>
          <a:prstGeom prst="rect">
            <a:avLst/>
          </a:prstGeom>
        </p:spPr>
      </p:pic>
      <p:sp>
        <p:nvSpPr>
          <p:cNvPr id="20" name="TextBox 19">
            <a:extLst>
              <a:ext uri="{FF2B5EF4-FFF2-40B4-BE49-F238E27FC236}">
                <a16:creationId xmlns:a16="http://schemas.microsoft.com/office/drawing/2014/main" id="{2ADECD76-7AF3-462F-BB71-35CD84DC6AB4}"/>
              </a:ext>
            </a:extLst>
          </p:cNvPr>
          <p:cNvSpPr txBox="1"/>
          <p:nvPr/>
        </p:nvSpPr>
        <p:spPr>
          <a:xfrm>
            <a:off x="109775" y="665316"/>
            <a:ext cx="8979634" cy="2548903"/>
          </a:xfrm>
          <a:prstGeom prst="rect">
            <a:avLst/>
          </a:prstGeom>
          <a:noFill/>
        </p:spPr>
        <p:txBody>
          <a:bodyPr wrap="square" rtlCol="0">
            <a:spAutoFit/>
          </a:bodyPr>
          <a:lstStyle/>
          <a:p>
            <a:pPr marL="177800" indent="-177800">
              <a:lnSpc>
                <a:spcPct val="150000"/>
              </a:lnSpc>
            </a:pPr>
            <a:r>
              <a:rPr lang="en-US" altLang="ko-KR" b="1" dirty="0" err="1">
                <a:latin typeface="Pretendard Medium" panose="02000603000000020004" pitchFamily="50" charset="-127"/>
                <a:ea typeface="Pretendard Medium" panose="02000603000000020004" pitchFamily="50" charset="-127"/>
                <a:cs typeface="Pretendard Medium" panose="02000603000000020004" pitchFamily="50" charset="-127"/>
              </a:rPr>
              <a:t>Mecahism</a:t>
            </a: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24-Frame Sliding Window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After initial buffer, compute score every frame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Timing Analysis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Initial Buffering, Detection Latency, STG-NF Inference, YOLOv8 Pose</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NLL (Negative Log-Likelihood)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quantifies how "surprising" a pose sequence is</a:t>
            </a:r>
          </a:p>
          <a:p>
            <a:pPr marL="228600" indent="-228600" defTabSz="539750">
              <a:lnSpc>
                <a:spcPct val="150000"/>
              </a:lnSpc>
              <a:buFont typeface="+mj-lt"/>
              <a:buAutoNum type="arabicPeriod"/>
            </a:pPr>
            <a:endParaRPr lang="en-US" altLang="ko-KR" sz="200"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Advantages of STG-NF</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Lightweight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With very few parameters (~1K), it can run in real-time on any device capable of pose estimation.</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Fairness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Focuses only on the 'action' itself, not on appearance, race, or gender, thus eliminating social bias.</a:t>
            </a:r>
          </a:p>
          <a:p>
            <a:pPr marL="228600" indent="-228600" defTabSz="539750">
              <a:lnSpc>
                <a:spcPct val="150000"/>
              </a:lnSpc>
              <a:buFont typeface="+mj-lt"/>
              <a:buAutoNum type="arabicPeriod"/>
            </a:pPr>
            <a:r>
              <a:rPr lang="en-US" altLang="ko-KR" sz="1000" b="1" dirty="0">
                <a:latin typeface="Pretendard Light" panose="02000403000000020004" pitchFamily="50" charset="-127"/>
                <a:ea typeface="Pretendard Light" panose="02000403000000020004" pitchFamily="50" charset="-127"/>
                <a:cs typeface="Pretendard Light" panose="02000403000000020004" pitchFamily="50" charset="-127"/>
              </a:rPr>
              <a:t>SOTA Performance : </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Transform pose data using the ‘normal’ trained </a:t>
            </a:r>
            <a:r>
              <a:rPr lang="en-US" altLang="ko-KR" sz="1000" dirty="0" err="1">
                <a:latin typeface="Pretendard Light" panose="02000403000000020004" pitchFamily="50" charset="-127"/>
                <a:ea typeface="Pretendard Light" panose="02000403000000020004" pitchFamily="50" charset="-127"/>
                <a:cs typeface="Pretendard Light" panose="02000403000000020004" pitchFamily="50" charset="-127"/>
              </a:rPr>
              <a:t>modelAchieved</a:t>
            </a:r>
            <a:r>
              <a:rPr lang="en-US" altLang="ko-KR" sz="1000" dirty="0">
                <a:latin typeface="Pretendard Light" panose="02000403000000020004" pitchFamily="50" charset="-127"/>
                <a:ea typeface="Pretendard Light" panose="02000403000000020004" pitchFamily="50" charset="-127"/>
                <a:cs typeface="Pretendard Light" panose="02000403000000020004" pitchFamily="50" charset="-127"/>
              </a:rPr>
              <a:t> State-of-the-Art (SOTA) results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pic>
        <p:nvPicPr>
          <p:cNvPr id="3" name="비디오 2">
            <a:hlinkClick r:id="" action="ppaction://media"/>
            <a:extLst>
              <a:ext uri="{FF2B5EF4-FFF2-40B4-BE49-F238E27FC236}">
                <a16:creationId xmlns:a16="http://schemas.microsoft.com/office/drawing/2014/main" id="{F903902A-35EF-4337-ACDA-78DA6BAF5CD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560691868"/>
      </p:ext>
    </p:extLst>
  </p:cSld>
  <p:clrMapOvr>
    <a:masterClrMapping/>
  </p:clrMapOvr>
  <mc:AlternateContent xmlns:mc="http://schemas.openxmlformats.org/markup-compatibility/2006">
    <mc:Choice xmlns:p14="http://schemas.microsoft.com/office/powerpoint/2010/main" Requires="p14">
      <p:transition spd="slow" p14:dur="2000" advTm="12802"/>
    </mc:Choice>
    <mc:Fallback>
      <p:transition spd="slow" advTm="12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03">
          <a:extLst>
            <a:ext uri="{FF2B5EF4-FFF2-40B4-BE49-F238E27FC236}">
              <a16:creationId xmlns:a16="http://schemas.microsoft.com/office/drawing/2014/main" id="{2F288F59-B6E7-C75F-DF04-819F25CEBCCD}"/>
            </a:ext>
          </a:extLst>
        </p:cNvPr>
        <p:cNvGrpSpPr/>
        <p:nvPr/>
      </p:nvGrpSpPr>
      <p:grpSpPr>
        <a:xfrm>
          <a:off x="0" y="0"/>
          <a:ext cx="0" cy="0"/>
          <a:chOff x="0" y="0"/>
          <a:chExt cx="0" cy="0"/>
        </a:xfrm>
      </p:grpSpPr>
      <p:sp>
        <p:nvSpPr>
          <p:cNvPr id="204" name="Google Shape;204;p37">
            <a:extLst>
              <a:ext uri="{FF2B5EF4-FFF2-40B4-BE49-F238E27FC236}">
                <a16:creationId xmlns:a16="http://schemas.microsoft.com/office/drawing/2014/main" id="{B5D59DAB-51B3-0130-03A3-5196A7618E80}"/>
              </a:ext>
            </a:extLst>
          </p:cNvPr>
          <p:cNvSpPr/>
          <p:nvPr/>
        </p:nvSpPr>
        <p:spPr>
          <a:xfrm>
            <a:off x="0" y="-1"/>
            <a:ext cx="3677169" cy="5143500"/>
          </a:xfrm>
          <a:prstGeom prst="rect">
            <a:avLst/>
          </a:prstGeom>
          <a:solidFill>
            <a:schemeClr val="lt1"/>
          </a:solidFill>
          <a:ln>
            <a:noFill/>
          </a:ln>
        </p:spPr>
        <p:txBody>
          <a:bodyPr spcFirstLastPara="1" wrap="square" lIns="51475" tIns="25725" rIns="51475" bIns="25725" anchor="ctr" anchorCtr="0">
            <a:noAutofit/>
          </a:bodyPr>
          <a:lstStyle/>
          <a:p>
            <a:pPr marL="0" marR="0" lvl="0" indent="0" algn="ctr" rtl="0">
              <a:spcBef>
                <a:spcPts val="0"/>
              </a:spcBef>
              <a:spcAft>
                <a:spcPts val="0"/>
              </a:spcAft>
              <a:buNone/>
            </a:pPr>
            <a:endParaRPr sz="1500" b="0" i="0" u="none" strike="noStrike" cap="none" dirty="0">
              <a:solidFill>
                <a:schemeClr val="lt1"/>
              </a:solidFill>
              <a:latin typeface="Calibri"/>
              <a:ea typeface="Calibri"/>
              <a:cs typeface="Calibri"/>
              <a:sym typeface="Calibri"/>
            </a:endParaRPr>
          </a:p>
        </p:txBody>
      </p:sp>
      <p:pic>
        <p:nvPicPr>
          <p:cNvPr id="205" name="Google Shape;205;p37" descr="https://lh3.googleusercontent.com/SeFhu-TB804G6ZEz_JFMczPfE_CJKslL_h0Ch17TLTS6oshRe1knhLOkYKyPGLHLSDfcS6vG_i2eDkbC1S1s7wWFqRIen942bGNRfjcTiAnoPELMkFzUBMLA2HqntGcEuJxGcj5GxdvScfFW_w6bqCcl3evw">
            <a:extLst>
              <a:ext uri="{FF2B5EF4-FFF2-40B4-BE49-F238E27FC236}">
                <a16:creationId xmlns:a16="http://schemas.microsoft.com/office/drawing/2014/main" id="{42EF9C66-FD49-8864-2611-EE7B7D5F4713}"/>
              </a:ext>
            </a:extLst>
          </p:cNvPr>
          <p:cNvPicPr preferRelativeResize="0"/>
          <p:nvPr/>
        </p:nvPicPr>
        <p:blipFill rotWithShape="1">
          <a:blip r:embed="rId6">
            <a:alphaModFix/>
          </a:blip>
          <a:srcRect/>
          <a:stretch/>
        </p:blipFill>
        <p:spPr>
          <a:xfrm>
            <a:off x="834371" y="1178128"/>
            <a:ext cx="2008360" cy="2770006"/>
          </a:xfrm>
          <a:prstGeom prst="rect">
            <a:avLst/>
          </a:prstGeom>
          <a:noFill/>
          <a:ln>
            <a:noFill/>
          </a:ln>
        </p:spPr>
      </p:pic>
      <p:sp>
        <p:nvSpPr>
          <p:cNvPr id="206" name="Google Shape;206;p37">
            <a:extLst>
              <a:ext uri="{FF2B5EF4-FFF2-40B4-BE49-F238E27FC236}">
                <a16:creationId xmlns:a16="http://schemas.microsoft.com/office/drawing/2014/main" id="{7C5B15BD-7352-F047-5EE4-C58D97A1BC1A}"/>
              </a:ext>
            </a:extLst>
          </p:cNvPr>
          <p:cNvSpPr/>
          <p:nvPr/>
        </p:nvSpPr>
        <p:spPr>
          <a:xfrm>
            <a:off x="3677102" y="1178128"/>
            <a:ext cx="5253083" cy="3489195"/>
          </a:xfrm>
          <a:prstGeom prst="rect">
            <a:avLst/>
          </a:prstGeom>
          <a:noFill/>
          <a:ln>
            <a:noFill/>
          </a:ln>
        </p:spPr>
        <p:txBody>
          <a:bodyPr spcFirstLastPara="1" wrap="square" lIns="51475" tIns="25725" rIns="51475" bIns="25725" anchor="t" anchorCtr="0">
            <a:noAutofit/>
          </a:bodyPr>
          <a:lstStyle/>
          <a:p>
            <a:pPr marL="0" marR="0" lvl="0" indent="0" algn="ctr" rtl="0">
              <a:lnSpc>
                <a:spcPct val="150000"/>
              </a:lnSpc>
              <a:spcBef>
                <a:spcPts val="0"/>
              </a:spcBef>
              <a:spcAft>
                <a:spcPts val="0"/>
              </a:spcAft>
              <a:buNone/>
            </a:pPr>
            <a:endParaRPr lang="en-US" altLang="ko-KR" sz="9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spcBef>
                <a:spcPts val="0"/>
              </a:spcBef>
              <a:spcAft>
                <a:spcPts val="0"/>
              </a:spcAft>
              <a:buNone/>
            </a:pPr>
            <a:endParaRPr lang="en-US" altLang="ko-KR" sz="20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spcBef>
                <a:spcPts val="0"/>
              </a:spcBef>
              <a:spcAft>
                <a:spcPts val="0"/>
              </a:spcAft>
              <a:buNone/>
            </a:pPr>
            <a:r>
              <a:rPr lang="en-US" altLang="ko-KR" sz="20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Rehearsal</a:t>
            </a:r>
          </a:p>
          <a:p>
            <a:pPr marL="0" marR="0" lvl="0" indent="0" algn="ctr" rtl="0">
              <a:spcBef>
                <a:spcPts val="0"/>
              </a:spcBef>
              <a:spcAft>
                <a:spcPts val="0"/>
              </a:spcAft>
              <a:buNone/>
            </a:pPr>
            <a:endParaRPr lang="en-US" altLang="ko-KR" sz="20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spcBef>
                <a:spcPts val="0"/>
              </a:spcBef>
              <a:spcAft>
                <a:spcPts val="0"/>
              </a:spcAft>
              <a:buNone/>
            </a:pPr>
            <a:endParaRPr lang="en-US" altLang="ko-KR" sz="20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spcBef>
                <a:spcPts val="0"/>
              </a:spcBef>
              <a:spcAft>
                <a:spcPts val="0"/>
              </a:spcAft>
              <a:buNone/>
            </a:pPr>
            <a:r>
              <a:rPr lang="en-US" altLang="ko-KR" sz="16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a:t>
            </a:r>
            <a:r>
              <a:rPr lang="ko-KR" altLang="en-US" sz="16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 이상행동 탐지 모델 개발 </a:t>
            </a:r>
            <a:r>
              <a:rPr lang="en-US" altLang="ko-KR" sz="16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a:t>
            </a:r>
            <a:endParaRPr lang="en-US" altLang="ko-KR"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lvl="0" algn="ctr"/>
            <a:r>
              <a:rPr lang="en-US" altLang="ko-KR"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Development of abnormal behavior model.</a:t>
            </a:r>
          </a:p>
          <a:p>
            <a:pPr marL="0" marR="0" lvl="0" indent="0" algn="ctr" rtl="0">
              <a:lnSpc>
                <a:spcPct val="150000"/>
              </a:lnSpc>
              <a:spcBef>
                <a:spcPts val="0"/>
              </a:spcBef>
              <a:spcAft>
                <a:spcPts val="0"/>
              </a:spcAft>
              <a:buNone/>
            </a:pPr>
            <a:endParaRPr lang="en-US" altLang="ko-KR"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ctr" rtl="0">
              <a:lnSpc>
                <a:spcPct val="150000"/>
              </a:lnSpc>
              <a:spcBef>
                <a:spcPts val="0"/>
              </a:spcBef>
              <a:spcAft>
                <a:spcPts val="0"/>
              </a:spcAft>
              <a:buNone/>
            </a:pPr>
            <a:endParaRPr lang="en-US" altLang="ko-KR"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a:p>
            <a:pPr marL="0" marR="0" lvl="0" indent="0" algn="r" rtl="0">
              <a:lnSpc>
                <a:spcPct val="150000"/>
              </a:lnSpc>
              <a:spcBef>
                <a:spcPts val="0"/>
              </a:spcBef>
              <a:spcAft>
                <a:spcPts val="0"/>
              </a:spcAft>
              <a:buNone/>
            </a:pPr>
            <a:r>
              <a:rPr lang="ko-KR" altLang="en-US"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석사과정 조혜원</a:t>
            </a:r>
            <a:br>
              <a:rPr lang="ko"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br>
            <a:r>
              <a:rPr lang="ko"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202</a:t>
            </a:r>
            <a:r>
              <a:rPr lang="en-US" altLang="ko" sz="13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5</a:t>
            </a:r>
            <a:r>
              <a:rPr lang="ko"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a:t>
            </a:r>
            <a:r>
              <a:rPr lang="en-US" altLang="ko"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11</a:t>
            </a:r>
            <a:r>
              <a:rPr lang="en-US" altLang="ko" sz="13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.26</a:t>
            </a:r>
            <a:endParaRPr lang="en-US" altLang="ko-KR" sz="1300" b="1" i="0" u="none" strike="noStrike" cap="none"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p:txBody>
      </p:sp>
      <p:sp>
        <p:nvSpPr>
          <p:cNvPr id="2" name="직사각형 1">
            <a:extLst>
              <a:ext uri="{FF2B5EF4-FFF2-40B4-BE49-F238E27FC236}">
                <a16:creationId xmlns:a16="http://schemas.microsoft.com/office/drawing/2014/main" id="{8D316237-2CB9-3735-6703-DF5E4E8523FF}"/>
              </a:ext>
            </a:extLst>
          </p:cNvPr>
          <p:cNvSpPr/>
          <p:nvPr/>
        </p:nvSpPr>
        <p:spPr>
          <a:xfrm>
            <a:off x="556731" y="74348"/>
            <a:ext cx="4572000" cy="276999"/>
          </a:xfrm>
          <a:prstGeom prst="rect">
            <a:avLst/>
          </a:prstGeom>
        </p:spPr>
        <p:txBody>
          <a:bodyPr>
            <a:spAutoFit/>
          </a:bodyPr>
          <a:lstStyle/>
          <a:p>
            <a:pPr lvl="0" algn="r"/>
            <a:r>
              <a:rPr lang="ko-KR" altLang="en-US" sz="12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고급</a:t>
            </a:r>
            <a:r>
              <a:rPr lang="en-US" altLang="ko-KR" sz="12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AI</a:t>
            </a:r>
            <a:r>
              <a:rPr lang="ko-KR" altLang="en-US" sz="12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rPr>
              <a:t>융합프로젝트</a:t>
            </a:r>
            <a:endParaRPr lang="en-US" altLang="ko-KR" sz="1200" b="1" dirty="0">
              <a:solidFill>
                <a:schemeClr val="lt1"/>
              </a:solidFill>
              <a:latin typeface="Pretendard ExtraBold" panose="02000903000000020004" pitchFamily="50" charset="-127"/>
              <a:ea typeface="Pretendard ExtraBold" panose="02000903000000020004" pitchFamily="50" charset="-127"/>
              <a:cs typeface="IBM Plex Sans KR"/>
              <a:sym typeface="IBM Plex Sans KR"/>
            </a:endParaRPr>
          </a:p>
        </p:txBody>
      </p:sp>
      <p:sp>
        <p:nvSpPr>
          <p:cNvPr id="4" name="사각형: 둥근 모서리 3">
            <a:extLst>
              <a:ext uri="{FF2B5EF4-FFF2-40B4-BE49-F238E27FC236}">
                <a16:creationId xmlns:a16="http://schemas.microsoft.com/office/drawing/2014/main" id="{63F0AC81-5942-B631-8385-4B6CF9F98366}"/>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Today, I will be presenting on the "Development of an Abnormal Behavior Model," which was conducted as part of the Advanced AI Convergence Project.</a:t>
            </a:r>
          </a:p>
        </p:txBody>
      </p:sp>
      <p:pic>
        <p:nvPicPr>
          <p:cNvPr id="5" name="비디오 4">
            <a:hlinkClick r:id="" action="ppaction://media"/>
            <a:extLst>
              <a:ext uri="{FF2B5EF4-FFF2-40B4-BE49-F238E27FC236}">
                <a16:creationId xmlns:a16="http://schemas.microsoft.com/office/drawing/2014/main" id="{D3D07FF1-7D76-4DD0-8D04-833F7E80C68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1"/>
            <a:ext cx="1714499" cy="1285875"/>
          </a:xfrm>
          <a:prstGeom prst="rect">
            <a:avLst/>
          </a:prstGeom>
        </p:spPr>
      </p:pic>
    </p:spTree>
    <p:extLst>
      <p:ext uri="{BB962C8B-B14F-4D97-AF65-F5344CB8AC3E}">
        <p14:creationId xmlns:p14="http://schemas.microsoft.com/office/powerpoint/2010/main" val="2151519221"/>
      </p:ext>
    </p:extLst>
  </p:cSld>
  <p:clrMapOvr>
    <a:masterClrMapping/>
  </p:clrMapOvr>
  <mc:AlternateContent xmlns:mc="http://schemas.openxmlformats.org/markup-compatibility/2006">
    <mc:Choice xmlns:p14="http://schemas.microsoft.com/office/powerpoint/2010/main" Requires="p14">
      <p:transition spd="slow" p14:dur="2000" advTm="7552"/>
    </mc:Choice>
    <mc:Fallback>
      <p:transition spd="slow" advTm="7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0" name="그림 9">
            <a:extLst>
              <a:ext uri="{FF2B5EF4-FFF2-40B4-BE49-F238E27FC236}">
                <a16:creationId xmlns:a16="http://schemas.microsoft.com/office/drawing/2014/main" id="{A331FF5C-C998-42EA-A6E6-82A36953FE70}"/>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7" name="TextBox 16">
            <a:extLst>
              <a:ext uri="{FF2B5EF4-FFF2-40B4-BE49-F238E27FC236}">
                <a16:creationId xmlns:a16="http://schemas.microsoft.com/office/drawing/2014/main" id="{6E7F1894-C3F4-4216-BA3E-91C7208C99CD}"/>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Interface</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4" name="사각형: 둥근 모서리 3">
            <a:extLst>
              <a:ext uri="{FF2B5EF4-FFF2-40B4-BE49-F238E27FC236}">
                <a16:creationId xmlns:a16="http://schemas.microsoft.com/office/drawing/2014/main" id="{2CFDF1C8-2B21-614F-6261-B28070847277}"/>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To demonstrate the system's practicality, we developed a web-based demo interface. What you see on the left is the interface layout. The main screen displays the video with real-time skeleton overlay, and the right panel shows the current status and anomaly score. </a:t>
            </a:r>
          </a:p>
        </p:txBody>
      </p:sp>
      <p:pic>
        <p:nvPicPr>
          <p:cNvPr id="5" name="그림 4">
            <a:extLst>
              <a:ext uri="{FF2B5EF4-FFF2-40B4-BE49-F238E27FC236}">
                <a16:creationId xmlns:a16="http://schemas.microsoft.com/office/drawing/2014/main" id="{B172F416-47D6-473E-8006-A396B18218B2}"/>
              </a:ext>
            </a:extLst>
          </p:cNvPr>
          <p:cNvPicPr>
            <a:picLocks noChangeAspect="1"/>
          </p:cNvPicPr>
          <p:nvPr/>
        </p:nvPicPr>
        <p:blipFill>
          <a:blip r:embed="rId6"/>
          <a:stretch>
            <a:fillRect/>
          </a:stretch>
        </p:blipFill>
        <p:spPr>
          <a:xfrm>
            <a:off x="996050" y="754380"/>
            <a:ext cx="7328916" cy="3510663"/>
          </a:xfrm>
          <a:prstGeom prst="rect">
            <a:avLst/>
          </a:prstGeom>
        </p:spPr>
      </p:pic>
      <p:pic>
        <p:nvPicPr>
          <p:cNvPr id="2" name="비디오 1">
            <a:hlinkClick r:id="" action="ppaction://media"/>
            <a:extLst>
              <a:ext uri="{FF2B5EF4-FFF2-40B4-BE49-F238E27FC236}">
                <a16:creationId xmlns:a16="http://schemas.microsoft.com/office/drawing/2014/main" id="{1A8EACE3-2BF9-40A7-811D-2827EC81DC6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4191146867"/>
      </p:ext>
    </p:extLst>
  </p:cSld>
  <p:clrMapOvr>
    <a:masterClrMapping/>
  </p:clrMapOvr>
  <mc:AlternateContent xmlns:mc="http://schemas.openxmlformats.org/markup-compatibility/2006">
    <mc:Choice xmlns:p14="http://schemas.microsoft.com/office/powerpoint/2010/main" Requires="p14">
      <p:transition spd="slow" p14:dur="2000" advTm="21546"/>
    </mc:Choice>
    <mc:Fallback>
      <p:transition spd="slow" advTm="2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0" name="그림 9">
            <a:extLst>
              <a:ext uri="{FF2B5EF4-FFF2-40B4-BE49-F238E27FC236}">
                <a16:creationId xmlns:a16="http://schemas.microsoft.com/office/drawing/2014/main" id="{A331FF5C-C998-42EA-A6E6-82A36953FE70}"/>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7" name="TextBox 16">
            <a:extLst>
              <a:ext uri="{FF2B5EF4-FFF2-40B4-BE49-F238E27FC236}">
                <a16:creationId xmlns:a16="http://schemas.microsoft.com/office/drawing/2014/main" id="{6E7F1894-C3F4-4216-BA3E-91C7208C99CD}"/>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Interface</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4" name="사각형: 둥근 모서리 3">
            <a:extLst>
              <a:ext uri="{FF2B5EF4-FFF2-40B4-BE49-F238E27FC236}">
                <a16:creationId xmlns:a16="http://schemas.microsoft.com/office/drawing/2014/main" id="{2CFDF1C8-2B21-614F-6261-B28070847277}"/>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Key features include real-time skeleton visualization, live anomaly score tracking, buffering status indicator, and visual alerts upon anomaly detection. The tech stack uses </a:t>
            </a:r>
            <a:r>
              <a:rPr lang="en-US" altLang="ko-KR" sz="1200" dirty="0" err="1">
                <a:solidFill>
                  <a:schemeClr val="tx1"/>
                </a:solidFill>
              </a:rPr>
              <a:t>Streamlit</a:t>
            </a:r>
            <a:r>
              <a:rPr lang="en-US" altLang="ko-KR" sz="1200" dirty="0">
                <a:solidFill>
                  <a:schemeClr val="tx1"/>
                </a:solidFill>
              </a:rPr>
              <a:t> for the web UI, YOLOv8 for pose extraction, </a:t>
            </a:r>
            <a:r>
              <a:rPr lang="en-US" altLang="ko-KR" sz="1200" dirty="0" err="1">
                <a:solidFill>
                  <a:schemeClr val="tx1"/>
                </a:solidFill>
              </a:rPr>
              <a:t>PyTorch</a:t>
            </a:r>
            <a:r>
              <a:rPr lang="en-US" altLang="ko-KR" sz="1200" dirty="0">
                <a:solidFill>
                  <a:schemeClr val="tx1"/>
                </a:solidFill>
              </a:rPr>
              <a:t> for model inference, and OpenCV for video processing.</a:t>
            </a:r>
          </a:p>
        </p:txBody>
      </p:sp>
      <p:pic>
        <p:nvPicPr>
          <p:cNvPr id="6" name="그림 5">
            <a:extLst>
              <a:ext uri="{FF2B5EF4-FFF2-40B4-BE49-F238E27FC236}">
                <a16:creationId xmlns:a16="http://schemas.microsoft.com/office/drawing/2014/main" id="{EAB2AD22-581B-4D45-B914-8ED7D646319A}"/>
              </a:ext>
            </a:extLst>
          </p:cNvPr>
          <p:cNvPicPr>
            <a:picLocks noChangeAspect="1"/>
          </p:cNvPicPr>
          <p:nvPr/>
        </p:nvPicPr>
        <p:blipFill>
          <a:blip r:embed="rId6"/>
          <a:stretch>
            <a:fillRect/>
          </a:stretch>
        </p:blipFill>
        <p:spPr>
          <a:xfrm>
            <a:off x="996050" y="754380"/>
            <a:ext cx="7328916" cy="3510663"/>
          </a:xfrm>
          <a:prstGeom prst="rect">
            <a:avLst/>
          </a:prstGeom>
        </p:spPr>
      </p:pic>
      <p:pic>
        <p:nvPicPr>
          <p:cNvPr id="2" name="비디오 1">
            <a:hlinkClick r:id="" action="ppaction://media"/>
            <a:extLst>
              <a:ext uri="{FF2B5EF4-FFF2-40B4-BE49-F238E27FC236}">
                <a16:creationId xmlns:a16="http://schemas.microsoft.com/office/drawing/2014/main" id="{285F868F-E1C8-4A57-9370-7E712CF13F5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extLst>
      <p:ext uri="{BB962C8B-B14F-4D97-AF65-F5344CB8AC3E}">
        <p14:creationId xmlns:p14="http://schemas.microsoft.com/office/powerpoint/2010/main" val="3629224549"/>
      </p:ext>
    </p:extLst>
  </p:cSld>
  <p:clrMapOvr>
    <a:masterClrMapping/>
  </p:clrMapOvr>
  <mc:AlternateContent xmlns:mc="http://schemas.openxmlformats.org/markup-compatibility/2006">
    <mc:Choice xmlns:p14="http://schemas.microsoft.com/office/powerpoint/2010/main" Requires="p14">
      <p:transition spd="slow" p14:dur="2000" advTm="19905"/>
    </mc:Choice>
    <mc:Fallback>
      <p:transition spd="slow" advTm="19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p:cNvGrpSpPr/>
        <p:nvPr/>
      </p:nvGrpSpPr>
      <p:grpSpPr>
        <a:xfrm>
          <a:off x="0" y="0"/>
          <a:ext cx="0" cy="0"/>
          <a:chOff x="0" y="0"/>
          <a:chExt cx="0" cy="0"/>
        </a:xfrm>
      </p:grpSpPr>
      <p:pic>
        <p:nvPicPr>
          <p:cNvPr id="10" name="그림 9">
            <a:extLst>
              <a:ext uri="{FF2B5EF4-FFF2-40B4-BE49-F238E27FC236}">
                <a16:creationId xmlns:a16="http://schemas.microsoft.com/office/drawing/2014/main" id="{A331FF5C-C998-42EA-A6E6-82A36953FE70}"/>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7D6133C6-9840-4C7B-9B9C-EC83B5E84971}"/>
              </a:ext>
            </a:extLst>
          </p:cNvPr>
          <p:cNvSpPr txBox="1"/>
          <p:nvPr/>
        </p:nvSpPr>
        <p:spPr>
          <a:xfrm>
            <a:off x="662152" y="1580735"/>
            <a:ext cx="7798676" cy="1862048"/>
          </a:xfrm>
          <a:prstGeom prst="rect">
            <a:avLst/>
          </a:prstGeom>
          <a:noFill/>
        </p:spPr>
        <p:txBody>
          <a:bodyPr wrap="square" rtlCol="0">
            <a:spAutoFit/>
          </a:bodyPr>
          <a:lstStyle/>
          <a:p>
            <a:pPr algn="ctr">
              <a:tabLst>
                <a:tab pos="2597150" algn="l"/>
              </a:tabLst>
            </a:pPr>
            <a:r>
              <a:rPr lang="en-US" altLang="ko-KR" sz="11500" dirty="0">
                <a:solidFill>
                  <a:schemeClr val="tx1"/>
                </a:solidFill>
                <a:latin typeface="Pretendard Black" panose="02000A03000000020004" pitchFamily="50" charset="-127"/>
                <a:ea typeface="Pretendard Black" panose="02000A03000000020004" pitchFamily="50" charset="-127"/>
                <a:cs typeface="Pretendard Black" panose="02000A03000000020004" pitchFamily="50" charset="-127"/>
              </a:rPr>
              <a:t>Q&amp;A</a:t>
            </a:r>
            <a:endParaRPr lang="ko-KR" altLang="en-US" sz="11500" dirty="0">
              <a:solidFill>
                <a:schemeClr val="tx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3" name="사각형: 둥근 모서리 2">
            <a:extLst>
              <a:ext uri="{FF2B5EF4-FFF2-40B4-BE49-F238E27FC236}">
                <a16:creationId xmlns:a16="http://schemas.microsoft.com/office/drawing/2014/main" id="{0219E8BF-3DA2-CDAF-D102-A6919EDFDE0B}"/>
              </a:ext>
            </a:extLst>
          </p:cNvPr>
          <p:cNvSpPr/>
          <p:nvPr/>
        </p:nvSpPr>
        <p:spPr>
          <a:xfrm>
            <a:off x="390832" y="4527549"/>
            <a:ext cx="8539353" cy="49440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This concludes my presentation. I would be happy to answer any questions you may have. Thank you.</a:t>
            </a:r>
          </a:p>
        </p:txBody>
      </p:sp>
      <p:pic>
        <p:nvPicPr>
          <p:cNvPr id="4" name="비디오 3">
            <a:hlinkClick r:id="" action="ppaction://media"/>
            <a:extLst>
              <a:ext uri="{FF2B5EF4-FFF2-40B4-BE49-F238E27FC236}">
                <a16:creationId xmlns:a16="http://schemas.microsoft.com/office/drawing/2014/main" id="{6642EEF6-C905-42C2-AA35-20105156F9D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1" y="0"/>
            <a:ext cx="1714499" cy="1285875"/>
          </a:xfrm>
          <a:prstGeom prst="rect">
            <a:avLst/>
          </a:prstGeom>
        </p:spPr>
      </p:pic>
    </p:spTree>
    <p:extLst>
      <p:ext uri="{BB962C8B-B14F-4D97-AF65-F5344CB8AC3E}">
        <p14:creationId xmlns:p14="http://schemas.microsoft.com/office/powerpoint/2010/main" val="1735867565"/>
      </p:ext>
    </p:extLst>
  </p:cSld>
  <p:clrMapOvr>
    <a:masterClrMapping/>
  </p:clrMapOvr>
  <mc:AlternateContent xmlns:mc="http://schemas.openxmlformats.org/markup-compatibility/2006">
    <mc:Choice xmlns:p14="http://schemas.microsoft.com/office/powerpoint/2010/main" Requires="p14">
      <p:transition spd="slow" p14:dur="2000" advTm="6355"/>
    </mc:Choice>
    <mc:Fallback>
      <p:transition spd="slow" advTm="6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p:cNvGrpSpPr/>
        <p:nvPr/>
      </p:nvGrpSpPr>
      <p:grpSpPr>
        <a:xfrm>
          <a:off x="0" y="0"/>
          <a:ext cx="0" cy="0"/>
          <a:chOff x="0" y="0"/>
          <a:chExt cx="0" cy="0"/>
        </a:xfrm>
      </p:grpSpPr>
      <p:pic>
        <p:nvPicPr>
          <p:cNvPr id="10" name="그림 9">
            <a:extLst>
              <a:ext uri="{FF2B5EF4-FFF2-40B4-BE49-F238E27FC236}">
                <a16:creationId xmlns:a16="http://schemas.microsoft.com/office/drawing/2014/main" id="{A331FF5C-C998-42EA-A6E6-82A36953FE70}"/>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7D6133C6-9840-4C7B-9B9C-EC83B5E84971}"/>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Overview</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748CF3CE-8458-475F-9311-D7D6305A0262}"/>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TextBox 1">
            <a:extLst>
              <a:ext uri="{FF2B5EF4-FFF2-40B4-BE49-F238E27FC236}">
                <a16:creationId xmlns:a16="http://schemas.microsoft.com/office/drawing/2014/main" id="{A7BC0822-51B0-4AE0-A66E-137CBF4D8DDB}"/>
              </a:ext>
            </a:extLst>
          </p:cNvPr>
          <p:cNvSpPr txBox="1"/>
          <p:nvPr/>
        </p:nvSpPr>
        <p:spPr>
          <a:xfrm>
            <a:off x="109775" y="665316"/>
            <a:ext cx="8979634" cy="3830729"/>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Project Title</a:t>
            </a: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이상행동 탐지 모델 개발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200"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sym typeface="IBM Plex Sans KR"/>
              </a:rPr>
              <a:t>Development of abnormal behavior model.</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pPr>
            <a:r>
              <a:rPr lang="en-US" altLang="ko-KR" b="1">
                <a:latin typeface="Pretendard Medium" panose="02000603000000020004" pitchFamily="50" charset="-127"/>
                <a:ea typeface="Pretendard Medium" panose="02000603000000020004" pitchFamily="50" charset="-127"/>
                <a:cs typeface="Pretendard Medium" panose="02000603000000020004" pitchFamily="50" charset="-127"/>
              </a:rPr>
              <a:t>Goal</a:t>
            </a:r>
            <a:endParaRPr lang="en-US" altLang="ko-KR" sz="1050" b="1">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Real-time video analysis for detecting theft &amp; vandalism with automatic alerts.</a:t>
            </a: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Since abnormal behavior is too board, we narrow the scope to theft detection in indoor retail stores.</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539750" indent="-269875">
              <a:lnSpc>
                <a:spcPct val="150000"/>
              </a:lnSpc>
            </a:pP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실시간 영상을 </a:t>
            </a:r>
            <a:r>
              <a:rPr lang="ko-KR" altLang="en-US" sz="1100" dirty="0">
                <a:latin typeface="Pretendard Light" panose="02000403000000020004" pitchFamily="50" charset="-127"/>
                <a:ea typeface="Pretendard Light" panose="02000403000000020004" pitchFamily="50" charset="-127"/>
                <a:cs typeface="Pretendard Light" panose="02000403000000020004" pitchFamily="50" charset="-127"/>
              </a:rPr>
              <a:t>분석하여</a:t>
            </a:r>
            <a:r>
              <a:rPr lang="en-US" altLang="ko-KR" sz="11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100" dirty="0">
                <a:latin typeface="Pretendard Light" panose="02000403000000020004" pitchFamily="50" charset="-127"/>
                <a:ea typeface="Pretendard Light" panose="02000403000000020004" pitchFamily="50" charset="-127"/>
                <a:cs typeface="Pretendard Light" panose="02000403000000020004" pitchFamily="50" charset="-127"/>
              </a:rPr>
              <a:t>절도나 기물파손 같은 사건이 발생하면 자동으로 탐지하고 경보를 보내는 </a:t>
            </a: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기능 구축</a:t>
            </a:r>
            <a:endParaRPr lang="en-US" altLang="ko-KR" sz="1100">
              <a:latin typeface="Pretendard Light" panose="02000403000000020004" pitchFamily="50" charset="-127"/>
              <a:ea typeface="Pretendard Light" panose="02000403000000020004" pitchFamily="50" charset="-127"/>
              <a:cs typeface="Pretendard Light" panose="02000403000000020004" pitchFamily="50" charset="-127"/>
            </a:endParaRPr>
          </a:p>
          <a:p>
            <a:pPr marL="539750" indent="-269875">
              <a:lnSpc>
                <a:spcPct val="150000"/>
              </a:lnSpc>
            </a:pP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이상행동은 너무 광범위하기 때문에</a:t>
            </a:r>
            <a:r>
              <a:rPr lang="en-US" altLang="ko-KR" sz="110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실내 매장에서 절도 감지로 범위를 축소</a:t>
            </a:r>
            <a:endParaRPr lang="en-US" altLang="ko-KR" sz="110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r>
              <a:rPr lang="en-US" altLang="ko-KR" b="1">
                <a:latin typeface="Pretendard Medium" panose="02000603000000020004" pitchFamily="50" charset="-127"/>
                <a:ea typeface="Pretendard Medium" panose="02000603000000020004" pitchFamily="50" charset="-127"/>
                <a:cs typeface="Pretendard Medium" panose="02000603000000020004" pitchFamily="50" charset="-127"/>
              </a:rPr>
              <a:t>Using Data</a:t>
            </a: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PoseLift</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 </a:t>
            </a:r>
            <a:endPar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r>
              <a:rPr lang="en-US" altLang="ko-KR" sz="1050">
                <a:latin typeface="Pretendard Light" panose="02000403000000020004" pitchFamily="50" charset="-127"/>
                <a:ea typeface="Pretendard Light" panose="02000403000000020004" pitchFamily="50" charset="-127"/>
                <a:cs typeface="Pretendard Light" panose="02000403000000020004" pitchFamily="50" charset="-127"/>
              </a:rPr>
              <a:t>   Exploring</a:t>
            </a:r>
            <a:r>
              <a:rPr lang="ko-KR" altLang="en-US" sz="1050">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050">
                <a:latin typeface="Pretendard Light" panose="02000403000000020004" pitchFamily="50" charset="-127"/>
                <a:ea typeface="Pretendard Light" panose="02000403000000020004" pitchFamily="50" charset="-127"/>
                <a:cs typeface="Pretendard Light" panose="02000403000000020004" pitchFamily="50" charset="-127"/>
              </a:rPr>
              <a:t>Pose-Based Anomaly Detection for Retail Security : A Real-Wrold Shoplifting Dataset and Benchmark (WACV 2025)</a:t>
            </a: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r>
              <a:rPr lang="en-US" altLang="ko-KR" sz="1200" b="1" dirty="0">
                <a:latin typeface="Pretendard Medium" panose="02000603000000020004" pitchFamily="50" charset="-127"/>
                <a:ea typeface="Pretendard Medium" panose="02000603000000020004" pitchFamily="50" charset="-127"/>
                <a:cs typeface="Pretendard Medium" panose="02000603000000020004" pitchFamily="50" charset="-127"/>
              </a:rPr>
              <a:t>Company</a:t>
            </a:r>
            <a:r>
              <a:rPr lang="en-US" altLang="ko-KR" sz="1000" b="1" dirty="0">
                <a:latin typeface="Pretendard Medium" panose="02000603000000020004" pitchFamily="50" charset="-127"/>
                <a:ea typeface="Pretendard Medium" panose="02000603000000020004" pitchFamily="50" charset="-127"/>
                <a:cs typeface="Pretendard Medium" panose="02000603000000020004" pitchFamily="50" charset="-127"/>
              </a:rPr>
              <a:t>  </a:t>
            </a: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주식회사 </a:t>
            </a:r>
            <a:r>
              <a:rPr lang="ko-KR" altLang="en-US" sz="1200" dirty="0" err="1">
                <a:latin typeface="Pretendard Light" panose="02000403000000020004" pitchFamily="50" charset="-127"/>
                <a:ea typeface="Pretendard Light" panose="02000403000000020004" pitchFamily="50" charset="-127"/>
                <a:cs typeface="Pretendard Light" panose="02000403000000020004" pitchFamily="50" charset="-127"/>
              </a:rPr>
              <a:t>빅태블릿</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sp>
        <p:nvSpPr>
          <p:cNvPr id="5" name="사각형: 둥근 모서리 4">
            <a:extLst>
              <a:ext uri="{FF2B5EF4-FFF2-40B4-BE49-F238E27FC236}">
                <a16:creationId xmlns:a16="http://schemas.microsoft.com/office/drawing/2014/main" id="{8F9027AF-2FCD-33A5-2445-80FED0898E5B}"/>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Let me start with the project overview. Our goal is to build a system that analyzes video in real-time to automatically detect incidents like theft or vandalism and send alerts.</a:t>
            </a:r>
          </a:p>
        </p:txBody>
      </p:sp>
      <p:pic>
        <p:nvPicPr>
          <p:cNvPr id="4" name="비디오 3">
            <a:hlinkClick r:id="" action="ppaction://media"/>
            <a:extLst>
              <a:ext uri="{FF2B5EF4-FFF2-40B4-BE49-F238E27FC236}">
                <a16:creationId xmlns:a16="http://schemas.microsoft.com/office/drawing/2014/main" id="{C04ED2F1-965D-4225-8824-9A58DEA532F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1" y="0"/>
            <a:ext cx="1714499" cy="1285875"/>
          </a:xfrm>
          <a:prstGeom prst="rect">
            <a:avLst/>
          </a:prstGeom>
        </p:spPr>
      </p:pic>
    </p:spTree>
    <p:extLst>
      <p:ext uri="{BB962C8B-B14F-4D97-AF65-F5344CB8AC3E}">
        <p14:creationId xmlns:p14="http://schemas.microsoft.com/office/powerpoint/2010/main" val="2958476131"/>
      </p:ext>
    </p:extLst>
  </p:cSld>
  <p:clrMapOvr>
    <a:masterClrMapping/>
  </p:clrMapOvr>
  <mc:AlternateContent xmlns:mc="http://schemas.openxmlformats.org/markup-compatibility/2006">
    <mc:Choice xmlns:p14="http://schemas.microsoft.com/office/powerpoint/2010/main" Requires="p14">
      <p:transition spd="slow" p14:dur="2000" advTm="11570"/>
    </mc:Choice>
    <mc:Fallback>
      <p:transition spd="slow" advTm="11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7F134852-101E-6A29-7857-C9EF80B455CD}"/>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38F67F5B-F4E1-FE41-BD61-9B7CADCB9FE5}"/>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50204F8F-7D7F-9389-F5E9-0DDCEE035B17}"/>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Overview</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4DE396F8-D04E-C1A8-9D81-C7F8DD46C035}"/>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TextBox 1">
            <a:extLst>
              <a:ext uri="{FF2B5EF4-FFF2-40B4-BE49-F238E27FC236}">
                <a16:creationId xmlns:a16="http://schemas.microsoft.com/office/drawing/2014/main" id="{AA228C69-A908-10CC-A69A-6516FFE1906E}"/>
              </a:ext>
            </a:extLst>
          </p:cNvPr>
          <p:cNvSpPr txBox="1"/>
          <p:nvPr/>
        </p:nvSpPr>
        <p:spPr>
          <a:xfrm>
            <a:off x="109775" y="665316"/>
            <a:ext cx="8979634" cy="3830729"/>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Project Title</a:t>
            </a: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이상행동 탐지 모델 개발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200"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sym typeface="IBM Plex Sans KR"/>
              </a:rPr>
              <a:t>Development of abnormal behavior model.</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pPr>
            <a:r>
              <a:rPr lang="en-US" altLang="ko-KR" b="1">
                <a:latin typeface="Pretendard Medium" panose="02000603000000020004" pitchFamily="50" charset="-127"/>
                <a:ea typeface="Pretendard Medium" panose="02000603000000020004" pitchFamily="50" charset="-127"/>
                <a:cs typeface="Pretendard Medium" panose="02000603000000020004" pitchFamily="50" charset="-127"/>
              </a:rPr>
              <a:t>Goal</a:t>
            </a:r>
            <a:endParaRPr lang="en-US" altLang="ko-KR" sz="1050" b="1">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Real-time video analysis for detecting theft &amp; vandalism with automatic alerts.</a:t>
            </a: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Since abnormal behavior is too board, we narrow the scope to theft detection in indoor retail stores.</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539750" indent="-269875">
              <a:lnSpc>
                <a:spcPct val="150000"/>
              </a:lnSpc>
            </a:pP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실시간 영상을 </a:t>
            </a:r>
            <a:r>
              <a:rPr lang="ko-KR" altLang="en-US" sz="1100" dirty="0">
                <a:latin typeface="Pretendard Light" panose="02000403000000020004" pitchFamily="50" charset="-127"/>
                <a:ea typeface="Pretendard Light" panose="02000403000000020004" pitchFamily="50" charset="-127"/>
                <a:cs typeface="Pretendard Light" panose="02000403000000020004" pitchFamily="50" charset="-127"/>
              </a:rPr>
              <a:t>분석하여</a:t>
            </a:r>
            <a:r>
              <a:rPr lang="en-US" altLang="ko-KR" sz="11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100" dirty="0">
                <a:latin typeface="Pretendard Light" panose="02000403000000020004" pitchFamily="50" charset="-127"/>
                <a:ea typeface="Pretendard Light" panose="02000403000000020004" pitchFamily="50" charset="-127"/>
                <a:cs typeface="Pretendard Light" panose="02000403000000020004" pitchFamily="50" charset="-127"/>
              </a:rPr>
              <a:t>절도나 기물파손 같은 사건이 발생하면 자동으로 탐지하고 경보를 보내는 </a:t>
            </a: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기능 구축</a:t>
            </a:r>
            <a:endParaRPr lang="en-US" altLang="ko-KR" sz="1100">
              <a:latin typeface="Pretendard Light" panose="02000403000000020004" pitchFamily="50" charset="-127"/>
              <a:ea typeface="Pretendard Light" panose="02000403000000020004" pitchFamily="50" charset="-127"/>
              <a:cs typeface="Pretendard Light" panose="02000403000000020004" pitchFamily="50" charset="-127"/>
            </a:endParaRPr>
          </a:p>
          <a:p>
            <a:pPr marL="539750" indent="-269875">
              <a:lnSpc>
                <a:spcPct val="150000"/>
              </a:lnSpc>
            </a:pP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이상행동은 너무 광범위하기 때문에</a:t>
            </a:r>
            <a:r>
              <a:rPr lang="en-US" altLang="ko-KR" sz="110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실내 매장에서 절도 감지로 범위를 축소</a:t>
            </a:r>
            <a:endParaRPr lang="en-US" altLang="ko-KR" sz="110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r>
              <a:rPr lang="en-US" altLang="ko-KR" b="1">
                <a:latin typeface="Pretendard Medium" panose="02000603000000020004" pitchFamily="50" charset="-127"/>
                <a:ea typeface="Pretendard Medium" panose="02000603000000020004" pitchFamily="50" charset="-127"/>
                <a:cs typeface="Pretendard Medium" panose="02000603000000020004" pitchFamily="50" charset="-127"/>
              </a:rPr>
              <a:t>Using Data</a:t>
            </a: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PoseLift</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 </a:t>
            </a:r>
            <a:endPar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r>
              <a:rPr lang="en-US" altLang="ko-KR" sz="1050">
                <a:latin typeface="Pretendard Light" panose="02000403000000020004" pitchFamily="50" charset="-127"/>
                <a:ea typeface="Pretendard Light" panose="02000403000000020004" pitchFamily="50" charset="-127"/>
                <a:cs typeface="Pretendard Light" panose="02000403000000020004" pitchFamily="50" charset="-127"/>
              </a:rPr>
              <a:t>   Exploring</a:t>
            </a:r>
            <a:r>
              <a:rPr lang="ko-KR" altLang="en-US" sz="1050">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050">
                <a:latin typeface="Pretendard Light" panose="02000403000000020004" pitchFamily="50" charset="-127"/>
                <a:ea typeface="Pretendard Light" panose="02000403000000020004" pitchFamily="50" charset="-127"/>
                <a:cs typeface="Pretendard Light" panose="02000403000000020004" pitchFamily="50" charset="-127"/>
              </a:rPr>
              <a:t>Pose-Based Anomaly Detection for Retail Security : A Real-Wrold Shoplifting Dataset and Benchmark (WACV 2025)</a:t>
            </a: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r>
              <a:rPr lang="en-US" altLang="ko-KR" sz="1200" b="1" dirty="0">
                <a:latin typeface="Pretendard Medium" panose="02000603000000020004" pitchFamily="50" charset="-127"/>
                <a:ea typeface="Pretendard Medium" panose="02000603000000020004" pitchFamily="50" charset="-127"/>
                <a:cs typeface="Pretendard Medium" panose="02000603000000020004" pitchFamily="50" charset="-127"/>
              </a:rPr>
              <a:t>Company</a:t>
            </a:r>
            <a:r>
              <a:rPr lang="en-US" altLang="ko-KR" sz="1000" b="1" dirty="0">
                <a:latin typeface="Pretendard Medium" panose="02000603000000020004" pitchFamily="50" charset="-127"/>
                <a:ea typeface="Pretendard Medium" panose="02000603000000020004" pitchFamily="50" charset="-127"/>
                <a:cs typeface="Pretendard Medium" panose="02000603000000020004" pitchFamily="50" charset="-127"/>
              </a:rPr>
              <a:t>  </a:t>
            </a: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주식회사 </a:t>
            </a:r>
            <a:r>
              <a:rPr lang="ko-KR" altLang="en-US" sz="1200" dirty="0" err="1">
                <a:latin typeface="Pretendard Light" panose="02000403000000020004" pitchFamily="50" charset="-127"/>
                <a:ea typeface="Pretendard Light" panose="02000403000000020004" pitchFamily="50" charset="-127"/>
                <a:cs typeface="Pretendard Light" panose="02000403000000020004" pitchFamily="50" charset="-127"/>
              </a:rPr>
              <a:t>빅태블릿</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sp>
        <p:nvSpPr>
          <p:cNvPr id="5" name="사각형: 둥근 모서리 4">
            <a:extLst>
              <a:ext uri="{FF2B5EF4-FFF2-40B4-BE49-F238E27FC236}">
                <a16:creationId xmlns:a16="http://schemas.microsoft.com/office/drawing/2014/main" id="{0A5B36A2-7E34-6192-21FD-1F2E435DC0DC}"/>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Since the concept of "abnormal behavior" is quite broad, we narrowed our scope specifically to "theft detection."</a:t>
            </a:r>
          </a:p>
        </p:txBody>
      </p:sp>
      <p:pic>
        <p:nvPicPr>
          <p:cNvPr id="4" name="비디오 3">
            <a:hlinkClick r:id="" action="ppaction://media"/>
            <a:extLst>
              <a:ext uri="{FF2B5EF4-FFF2-40B4-BE49-F238E27FC236}">
                <a16:creationId xmlns:a16="http://schemas.microsoft.com/office/drawing/2014/main" id="{5D2462D3-D917-44C9-BC84-50BF681AB17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1" y="4517"/>
            <a:ext cx="1714499" cy="1285875"/>
          </a:xfrm>
          <a:prstGeom prst="rect">
            <a:avLst/>
          </a:prstGeom>
        </p:spPr>
      </p:pic>
    </p:spTree>
    <p:extLst>
      <p:ext uri="{BB962C8B-B14F-4D97-AF65-F5344CB8AC3E}">
        <p14:creationId xmlns:p14="http://schemas.microsoft.com/office/powerpoint/2010/main" val="222965246"/>
      </p:ext>
    </p:extLst>
  </p:cSld>
  <p:clrMapOvr>
    <a:masterClrMapping/>
  </p:clrMapOvr>
  <mc:AlternateContent xmlns:mc="http://schemas.openxmlformats.org/markup-compatibility/2006">
    <mc:Choice xmlns:p14="http://schemas.microsoft.com/office/powerpoint/2010/main" Requires="p14">
      <p:transition spd="slow" p14:dur="2000" advTm="8736"/>
    </mc:Choice>
    <mc:Fallback>
      <p:transition spd="slow" advTm="8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2529265A-5EA1-DB1B-EB41-5142B3A31EAE}"/>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9A41D79E-1490-16BF-3C62-C08B5610A730}"/>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4A5AD936-DECA-3CC8-5F5C-0A370DFD09B0}"/>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Overview</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EB92CD3F-2283-B785-2993-F898F287D1E1}"/>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TextBox 1">
            <a:extLst>
              <a:ext uri="{FF2B5EF4-FFF2-40B4-BE49-F238E27FC236}">
                <a16:creationId xmlns:a16="http://schemas.microsoft.com/office/drawing/2014/main" id="{46BF9D99-FA3B-0F0D-E9EC-C27139F00962}"/>
              </a:ext>
            </a:extLst>
          </p:cNvPr>
          <p:cNvSpPr txBox="1"/>
          <p:nvPr/>
        </p:nvSpPr>
        <p:spPr>
          <a:xfrm>
            <a:off x="109775" y="665316"/>
            <a:ext cx="8979634" cy="3830729"/>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Project Title</a:t>
            </a: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이상행동 탐지 모델 개발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200" dirty="0">
                <a:solidFill>
                  <a:schemeClr val="tx1"/>
                </a:solidFill>
                <a:latin typeface="Pretendard Light" panose="02000403000000020004" pitchFamily="50" charset="-127"/>
                <a:ea typeface="Pretendard Light" panose="02000403000000020004" pitchFamily="50" charset="-127"/>
                <a:cs typeface="Pretendard Light" panose="02000403000000020004" pitchFamily="50" charset="-127"/>
                <a:sym typeface="IBM Plex Sans KR"/>
              </a:rPr>
              <a:t>Development of abnormal behavior model.</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pPr>
            <a:r>
              <a:rPr lang="en-US" altLang="ko-KR" b="1">
                <a:latin typeface="Pretendard Medium" panose="02000603000000020004" pitchFamily="50" charset="-127"/>
                <a:ea typeface="Pretendard Medium" panose="02000603000000020004" pitchFamily="50" charset="-127"/>
                <a:cs typeface="Pretendard Medium" panose="02000603000000020004" pitchFamily="50" charset="-127"/>
              </a:rPr>
              <a:t>Goal</a:t>
            </a:r>
            <a:endParaRPr lang="en-US" altLang="ko-KR" sz="1050" b="1">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Real-time video analysis for detecting theft &amp; vandalism with automatic alerts.</a:t>
            </a: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Since abnormal behavior is too board, we narrow the scope to theft detection in indoor retail stores.</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539750" indent="-269875">
              <a:lnSpc>
                <a:spcPct val="150000"/>
              </a:lnSpc>
            </a:pP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실시간 영상을 </a:t>
            </a:r>
            <a:r>
              <a:rPr lang="ko-KR" altLang="en-US" sz="1100" dirty="0">
                <a:latin typeface="Pretendard Light" panose="02000403000000020004" pitchFamily="50" charset="-127"/>
                <a:ea typeface="Pretendard Light" panose="02000403000000020004" pitchFamily="50" charset="-127"/>
                <a:cs typeface="Pretendard Light" panose="02000403000000020004" pitchFamily="50" charset="-127"/>
              </a:rPr>
              <a:t>분석하여</a:t>
            </a:r>
            <a:r>
              <a:rPr lang="en-US" altLang="ko-KR" sz="11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100" dirty="0">
                <a:latin typeface="Pretendard Light" panose="02000403000000020004" pitchFamily="50" charset="-127"/>
                <a:ea typeface="Pretendard Light" panose="02000403000000020004" pitchFamily="50" charset="-127"/>
                <a:cs typeface="Pretendard Light" panose="02000403000000020004" pitchFamily="50" charset="-127"/>
              </a:rPr>
              <a:t>절도나 기물파손 같은 사건이 발생하면 자동으로 탐지하고 경보를 보내는 </a:t>
            </a: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기능 구축</a:t>
            </a:r>
            <a:endParaRPr lang="en-US" altLang="ko-KR" sz="1100">
              <a:latin typeface="Pretendard Light" panose="02000403000000020004" pitchFamily="50" charset="-127"/>
              <a:ea typeface="Pretendard Light" panose="02000403000000020004" pitchFamily="50" charset="-127"/>
              <a:cs typeface="Pretendard Light" panose="02000403000000020004" pitchFamily="50" charset="-127"/>
            </a:endParaRPr>
          </a:p>
          <a:p>
            <a:pPr marL="539750" indent="-269875">
              <a:lnSpc>
                <a:spcPct val="150000"/>
              </a:lnSpc>
            </a:pP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이상행동은 너무 광범위하기 때문에</a:t>
            </a:r>
            <a:r>
              <a:rPr lang="en-US" altLang="ko-KR" sz="110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100">
                <a:latin typeface="Pretendard Light" panose="02000403000000020004" pitchFamily="50" charset="-127"/>
                <a:ea typeface="Pretendard Light" panose="02000403000000020004" pitchFamily="50" charset="-127"/>
                <a:cs typeface="Pretendard Light" panose="02000403000000020004" pitchFamily="50" charset="-127"/>
              </a:rPr>
              <a:t>실내 매장에서 절도 감지로 범위를 축소</a:t>
            </a:r>
            <a:endParaRPr lang="en-US" altLang="ko-KR" sz="110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r>
              <a:rPr lang="en-US" altLang="ko-KR" b="1">
                <a:latin typeface="Pretendard Medium" panose="02000603000000020004" pitchFamily="50" charset="-127"/>
                <a:ea typeface="Pretendard Medium" panose="02000603000000020004" pitchFamily="50" charset="-127"/>
                <a:cs typeface="Pretendard Medium" panose="02000603000000020004" pitchFamily="50" charset="-127"/>
              </a:rPr>
              <a:t>Using Data</a:t>
            </a: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PoseLift</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 </a:t>
            </a:r>
            <a:endPar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r>
              <a:rPr lang="en-US" altLang="ko-KR" sz="1050">
                <a:latin typeface="Pretendard Light" panose="02000403000000020004" pitchFamily="50" charset="-127"/>
                <a:ea typeface="Pretendard Light" panose="02000403000000020004" pitchFamily="50" charset="-127"/>
                <a:cs typeface="Pretendard Light" panose="02000403000000020004" pitchFamily="50" charset="-127"/>
              </a:rPr>
              <a:t>   Exploring</a:t>
            </a:r>
            <a:r>
              <a:rPr lang="ko-KR" altLang="en-US" sz="1050">
                <a:latin typeface="Pretendard Light" panose="02000403000000020004" pitchFamily="50" charset="-127"/>
                <a:ea typeface="Pretendard Light" panose="02000403000000020004" pitchFamily="50" charset="-127"/>
                <a:cs typeface="Pretendard Light" panose="02000403000000020004" pitchFamily="50" charset="-127"/>
              </a:rPr>
              <a:t> </a:t>
            </a:r>
            <a:r>
              <a:rPr lang="en-US" altLang="ko-KR" sz="1050">
                <a:latin typeface="Pretendard Light" panose="02000403000000020004" pitchFamily="50" charset="-127"/>
                <a:ea typeface="Pretendard Light" panose="02000403000000020004" pitchFamily="50" charset="-127"/>
                <a:cs typeface="Pretendard Light" panose="02000403000000020004" pitchFamily="50" charset="-127"/>
              </a:rPr>
              <a:t>Pose-Based Anomaly Detection for Retail Security : A Real-Wrold Shoplifting Dataset and Benchmark (WACV 2025)</a:t>
            </a: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r>
              <a:rPr lang="en-US" altLang="ko-KR" sz="1200" b="1" dirty="0">
                <a:latin typeface="Pretendard Medium" panose="02000603000000020004" pitchFamily="50" charset="-127"/>
                <a:ea typeface="Pretendard Medium" panose="02000603000000020004" pitchFamily="50" charset="-127"/>
                <a:cs typeface="Pretendard Medium" panose="02000603000000020004" pitchFamily="50" charset="-127"/>
              </a:rPr>
              <a:t>Company</a:t>
            </a:r>
            <a:r>
              <a:rPr lang="en-US" altLang="ko-KR" sz="1000" b="1" dirty="0">
                <a:latin typeface="Pretendard Medium" panose="02000603000000020004" pitchFamily="50" charset="-127"/>
                <a:ea typeface="Pretendard Medium" panose="02000603000000020004" pitchFamily="50" charset="-127"/>
                <a:cs typeface="Pretendard Medium" panose="02000603000000020004" pitchFamily="50" charset="-127"/>
              </a:rPr>
              <a:t>  </a:t>
            </a: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주식회사 </a:t>
            </a:r>
            <a:r>
              <a:rPr lang="ko-KR" altLang="en-US" sz="1200" dirty="0" err="1">
                <a:latin typeface="Pretendard Light" panose="02000403000000020004" pitchFamily="50" charset="-127"/>
                <a:ea typeface="Pretendard Light" panose="02000403000000020004" pitchFamily="50" charset="-127"/>
                <a:cs typeface="Pretendard Light" panose="02000403000000020004" pitchFamily="50" charset="-127"/>
              </a:rPr>
              <a:t>빅태블릿</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sp>
        <p:nvSpPr>
          <p:cNvPr id="5" name="사각형: 둥근 모서리 4">
            <a:extLst>
              <a:ext uri="{FF2B5EF4-FFF2-40B4-BE49-F238E27FC236}">
                <a16:creationId xmlns:a16="http://schemas.microsoft.com/office/drawing/2014/main" id="{865C04D7-9C38-48D9-21BC-43DDB001268E}"/>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We utilized the "PoseLift" dataset, recently presented at WACV 2025, and conducted this project in collaboration with Big Tablet Co., Ltd.</a:t>
            </a:r>
          </a:p>
        </p:txBody>
      </p:sp>
      <p:pic>
        <p:nvPicPr>
          <p:cNvPr id="4" name="비디오 3">
            <a:hlinkClick r:id="" action="ppaction://media"/>
            <a:extLst>
              <a:ext uri="{FF2B5EF4-FFF2-40B4-BE49-F238E27FC236}">
                <a16:creationId xmlns:a16="http://schemas.microsoft.com/office/drawing/2014/main" id="{F31A0945-6CEE-4A63-A4C9-D6859602071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1" y="4517"/>
            <a:ext cx="1714499" cy="1285875"/>
          </a:xfrm>
          <a:prstGeom prst="rect">
            <a:avLst/>
          </a:prstGeom>
        </p:spPr>
      </p:pic>
    </p:spTree>
    <p:extLst>
      <p:ext uri="{BB962C8B-B14F-4D97-AF65-F5344CB8AC3E}">
        <p14:creationId xmlns:p14="http://schemas.microsoft.com/office/powerpoint/2010/main" val="656909664"/>
      </p:ext>
    </p:extLst>
  </p:cSld>
  <p:clrMapOvr>
    <a:masterClrMapping/>
  </p:clrMapOvr>
  <mc:AlternateContent xmlns:mc="http://schemas.openxmlformats.org/markup-compatibility/2006">
    <mc:Choice xmlns:p14="http://schemas.microsoft.com/office/powerpoint/2010/main" Requires="p14">
      <p:transition spd="slow" p14:dur="2000" advTm="10213"/>
    </mc:Choice>
    <mc:Fallback>
      <p:transition spd="slow" advTm="1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C66D2CAB-BEB9-0B4F-020D-C7C9C1A655C7}"/>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78FF170F-51FF-43F2-819C-4E4905E55AD4}"/>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39CE1FEA-96F6-4971-4981-A0E1B50356D6}"/>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Overview</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860DCBCB-A1B0-E1A1-32C0-7AFA48D38030}"/>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TextBox 1">
            <a:extLst>
              <a:ext uri="{FF2B5EF4-FFF2-40B4-BE49-F238E27FC236}">
                <a16:creationId xmlns:a16="http://schemas.microsoft.com/office/drawing/2014/main" id="{F17C252E-F34B-1DFF-0A15-31C6F4A33092}"/>
              </a:ext>
            </a:extLst>
          </p:cNvPr>
          <p:cNvSpPr txBox="1"/>
          <p:nvPr/>
        </p:nvSpPr>
        <p:spPr>
          <a:xfrm>
            <a:off x="109775" y="665316"/>
            <a:ext cx="8979634" cy="3840026"/>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Background</a:t>
            </a:r>
          </a:p>
          <a:p>
            <a:pPr marL="177800" indent="-177800">
              <a:lnSpc>
                <a:spcPct val="150000"/>
              </a:lnSpc>
              <a:buFont typeface="Arial" panose="020B0604020202020204" pitchFamily="34" charset="0"/>
              <a:buChar char="•"/>
            </a:pPr>
            <a:r>
              <a:rPr lang="en-US" altLang="ko-KR" sz="1200" dirty="0">
                <a:latin typeface="Pretendard Light" panose="02000403000000020004" pitchFamily="50" charset="-127"/>
                <a:ea typeface="Pretendard Medium" panose="02000603000000020004"/>
                <a:cs typeface="Pretendard Light" panose="02000403000000020004" pitchFamily="50" charset="-127"/>
              </a:rPr>
              <a:t>The adoption of unmanned buildings has recently increased </a:t>
            </a:r>
            <a:r>
              <a:rPr lang="en-US" altLang="ko-KR" sz="1200" b="1" dirty="0">
                <a:solidFill>
                  <a:srgbClr val="0070C0"/>
                </a:solidFill>
                <a:latin typeface="Pretendard Light" panose="02000403000000020004" pitchFamily="50" charset="-127"/>
                <a:ea typeface="Pretendard Medium" panose="02000603000000020004"/>
                <a:cs typeface="Pretendard Light" panose="02000403000000020004" pitchFamily="50" charset="-127"/>
              </a:rPr>
              <a:t>to reduce labor costs and facilitate convenient 24-hour operations.</a:t>
            </a:r>
          </a:p>
          <a:p>
            <a:pPr marL="177800" indent="-177800">
              <a:lnSpc>
                <a:spcPct val="150000"/>
              </a:lnSpc>
              <a:buFont typeface="Arial" panose="020B0604020202020204" pitchFamily="34" charset="0"/>
              <a:buChar char="•"/>
            </a:pPr>
            <a:r>
              <a:rPr lang="en-US" altLang="ko-KR" sz="1200" dirty="0">
                <a:latin typeface="Pretendard Light" panose="02000403000000020004" pitchFamily="50" charset="-127"/>
                <a:ea typeface="Pretendard Medium" panose="02000603000000020004"/>
                <a:cs typeface="Pretendard Light" panose="02000403000000020004" pitchFamily="50" charset="-127"/>
              </a:rPr>
              <a:t>While these buildings primarily rely on CCTV for security, traditional systems focus on post-incident analysis, </a:t>
            </a:r>
            <a:r>
              <a:rPr lang="en-US" altLang="ko-KR" sz="1200" b="1" dirty="0">
                <a:solidFill>
                  <a:srgbClr val="0070C0"/>
                </a:solidFill>
                <a:latin typeface="Pretendard Light" panose="02000403000000020004" pitchFamily="50" charset="-127"/>
                <a:ea typeface="Pretendard Medium" panose="02000603000000020004"/>
                <a:cs typeface="Pretendard Light" panose="02000403000000020004" pitchFamily="50" charset="-127"/>
              </a:rPr>
              <a:t>limiting their effectiveness in real-time response and prevention.</a:t>
            </a:r>
          </a:p>
          <a:p>
            <a:pPr marL="177800" indent="-177800">
              <a:lnSpc>
                <a:spcPct val="150000"/>
              </a:lnSpc>
              <a:buFont typeface="Arial" panose="020B0604020202020204" pitchFamily="34" charset="0"/>
              <a:buChar char="•"/>
            </a:pPr>
            <a:r>
              <a:rPr lang="en-US" altLang="ko-KR" sz="1200" dirty="0">
                <a:latin typeface="Pretendard Light" panose="02000403000000020004" pitchFamily="50" charset="-127"/>
                <a:ea typeface="Pretendard Medium" panose="02000603000000020004"/>
                <a:cs typeface="Pretendard Light" panose="02000403000000020004" pitchFamily="50" charset="-127"/>
              </a:rPr>
              <a:t>To address these issues, we have developed a service utilizing an intelligent CCTV system </a:t>
            </a:r>
            <a:r>
              <a:rPr lang="en-US" altLang="ko-KR" sz="1200" b="1" dirty="0">
                <a:solidFill>
                  <a:srgbClr val="0070C0"/>
                </a:solidFill>
                <a:latin typeface="Pretendard Light" panose="02000403000000020004" pitchFamily="50" charset="-127"/>
                <a:ea typeface="Pretendard Medium" panose="02000603000000020004"/>
                <a:cs typeface="Pretendard Light" panose="02000403000000020004" pitchFamily="50" charset="-127"/>
              </a:rPr>
              <a:t>to detect abnormal behaviors (such as theft) within the building and notify users immediately.</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Ko.</a:t>
            </a: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최근 </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인건비 절감</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과 </a:t>
            </a:r>
            <a:r>
              <a:rPr lang="en-US" altLang="ko-KR"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24</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시간 운영의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편리성을 위해 무인 건물의 도입이 증가</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이러한 건물들은 주로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CCTV</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를 통해 보안을 유지하지만</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전통적인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CCTV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시스템은 </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사후 처리에 중점을 두고 있어 실시간 대응과 예방에는 한계가 존재</a:t>
            </a:r>
            <a:endParaRPr lang="en-US" altLang="ko-KR"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이러한 문제들을 해결하고자</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지능형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CCTV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시스템을 도입하여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CCTV</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가 필요한 건물 내에서 발생할 수 있는 </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이상행동</a:t>
            </a:r>
            <a:r>
              <a:rPr lang="en-US" altLang="ko-KR"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절도</a:t>
            </a:r>
            <a:r>
              <a:rPr lang="en-US" altLang="ko-KR"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을 감지하고 사용자에게 알리는 서비스</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를 개발</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sp>
        <p:nvSpPr>
          <p:cNvPr id="6" name="사각형: 둥근 모서리 5">
            <a:extLst>
              <a:ext uri="{FF2B5EF4-FFF2-40B4-BE49-F238E27FC236}">
                <a16:creationId xmlns:a16="http://schemas.microsoft.com/office/drawing/2014/main" id="{74AAA472-A054-8A53-C702-EA842DAC3823}"/>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Here is the background of our research. Recently, the adoption of unmanned buildings has been increasing to reduce labor costs and enable convenient 24-hour operations.</a:t>
            </a:r>
          </a:p>
        </p:txBody>
      </p:sp>
      <p:pic>
        <p:nvPicPr>
          <p:cNvPr id="4" name="비디오 3">
            <a:hlinkClick r:id="" action="ppaction://media"/>
            <a:extLst>
              <a:ext uri="{FF2B5EF4-FFF2-40B4-BE49-F238E27FC236}">
                <a16:creationId xmlns:a16="http://schemas.microsoft.com/office/drawing/2014/main" id="{279671ED-E559-422B-AB9A-91ED94F1AAC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1" y="0"/>
            <a:ext cx="1714499" cy="1285875"/>
          </a:xfrm>
          <a:prstGeom prst="rect">
            <a:avLst/>
          </a:prstGeom>
        </p:spPr>
      </p:pic>
    </p:spTree>
    <p:extLst>
      <p:ext uri="{BB962C8B-B14F-4D97-AF65-F5344CB8AC3E}">
        <p14:creationId xmlns:p14="http://schemas.microsoft.com/office/powerpoint/2010/main" val="1866992013"/>
      </p:ext>
    </p:extLst>
  </p:cSld>
  <p:clrMapOvr>
    <a:masterClrMapping/>
  </p:clrMapOvr>
  <mc:AlternateContent xmlns:mc="http://schemas.openxmlformats.org/markup-compatibility/2006">
    <mc:Choice xmlns:p14="http://schemas.microsoft.com/office/powerpoint/2010/main" Requires="p14">
      <p:transition spd="slow" p14:dur="2000" advTm="7757"/>
    </mc:Choice>
    <mc:Fallback>
      <p:transition spd="slow" advTm="7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DF3F09A3-23E2-1780-6C10-1FC63FA2C12E}"/>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F956D5D6-538B-32DE-3294-187E5BA3C433}"/>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06E44DB6-873B-4802-E3D5-3C3B7FA4DDBF}"/>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Overview</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97E5DA2D-D36F-70ED-0E84-49CE2580A662}"/>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TextBox 1">
            <a:extLst>
              <a:ext uri="{FF2B5EF4-FFF2-40B4-BE49-F238E27FC236}">
                <a16:creationId xmlns:a16="http://schemas.microsoft.com/office/drawing/2014/main" id="{DF306BDE-67CB-DA1C-309B-675E08880312}"/>
              </a:ext>
            </a:extLst>
          </p:cNvPr>
          <p:cNvSpPr txBox="1"/>
          <p:nvPr/>
        </p:nvSpPr>
        <p:spPr>
          <a:xfrm>
            <a:off x="109775" y="665316"/>
            <a:ext cx="8979634" cy="3840026"/>
          </a:xfrm>
          <a:prstGeom prst="rect">
            <a:avLst/>
          </a:prstGeom>
          <a:noFill/>
        </p:spPr>
        <p:txBody>
          <a:bodyPr wrap="square" rtlCol="0">
            <a:spAutoFit/>
          </a:bodyPr>
          <a:lstStyle/>
          <a:p>
            <a:pPr marL="177800" indent="-177800">
              <a:lnSpc>
                <a:spcPct val="150000"/>
              </a:lnSpc>
            </a:pPr>
            <a:r>
              <a:rPr lang="en-US" altLang="ko-KR" b="1">
                <a:latin typeface="Pretendard Medium" panose="02000603000000020004" pitchFamily="50" charset="-127"/>
                <a:ea typeface="Pretendard Medium" panose="02000603000000020004" pitchFamily="50" charset="-127"/>
                <a:cs typeface="Pretendard Medium" panose="02000603000000020004" pitchFamily="50" charset="-127"/>
              </a:rPr>
              <a:t>Background</a:t>
            </a:r>
            <a:endPar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endParaRP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Medium" panose="02000603000000020004"/>
                <a:cs typeface="Pretendard Light" panose="02000403000000020004" pitchFamily="50" charset="-127"/>
              </a:rPr>
              <a:t>The adoption of unmanned buildings has recently increased </a:t>
            </a:r>
            <a:r>
              <a:rPr lang="en-US" altLang="ko-KR" sz="1200" b="1">
                <a:solidFill>
                  <a:srgbClr val="0070C0"/>
                </a:solidFill>
                <a:latin typeface="Pretendard Light" panose="02000403000000020004" pitchFamily="50" charset="-127"/>
                <a:ea typeface="Pretendard Medium" panose="02000603000000020004"/>
                <a:cs typeface="Pretendard Light" panose="02000403000000020004" pitchFamily="50" charset="-127"/>
              </a:rPr>
              <a:t>to reduce labor costs and facilitate convenient 24-hour operations.</a:t>
            </a: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Medium" panose="02000603000000020004"/>
                <a:cs typeface="Pretendard Light" panose="02000403000000020004" pitchFamily="50" charset="-127"/>
              </a:rPr>
              <a:t>While these buildings primarily rely on CCTV for security, traditional systems focus on post-incident analysis, </a:t>
            </a:r>
            <a:r>
              <a:rPr lang="en-US" altLang="ko-KR" sz="1200" b="1">
                <a:solidFill>
                  <a:srgbClr val="0070C0"/>
                </a:solidFill>
                <a:latin typeface="Pretendard Light" panose="02000403000000020004" pitchFamily="50" charset="-127"/>
                <a:ea typeface="Pretendard Medium" panose="02000603000000020004"/>
                <a:cs typeface="Pretendard Light" panose="02000403000000020004" pitchFamily="50" charset="-127"/>
              </a:rPr>
              <a:t>limiting their effectiveness in real-time response and prevention.</a:t>
            </a:r>
          </a:p>
          <a:p>
            <a:pPr marL="177800" indent="-177800">
              <a:lnSpc>
                <a:spcPct val="150000"/>
              </a:lnSpc>
              <a:buFont typeface="Arial" panose="020B0604020202020204" pitchFamily="34" charset="0"/>
              <a:buChar char="•"/>
            </a:pPr>
            <a:r>
              <a:rPr lang="en-US" altLang="ko-KR" sz="1200">
                <a:latin typeface="Pretendard Light" panose="02000403000000020004" pitchFamily="50" charset="-127"/>
                <a:ea typeface="Pretendard Medium" panose="02000603000000020004"/>
                <a:cs typeface="Pretendard Light" panose="02000403000000020004" pitchFamily="50" charset="-127"/>
              </a:rPr>
              <a:t>To address these issues, we have developed a service utilizing an intelligent CCTV system </a:t>
            </a:r>
            <a:r>
              <a:rPr lang="en-US" altLang="ko-KR" sz="1200" b="1">
                <a:solidFill>
                  <a:srgbClr val="0070C0"/>
                </a:solidFill>
                <a:latin typeface="Pretendard Light" panose="02000403000000020004" pitchFamily="50" charset="-127"/>
                <a:ea typeface="Pretendard Medium" panose="02000603000000020004"/>
                <a:cs typeface="Pretendard Light" panose="02000403000000020004" pitchFamily="50" charset="-127"/>
              </a:rPr>
              <a:t>to detect abnormal behaviors (such as theft) within the building and notify users immediately.</a:t>
            </a:r>
            <a:endPar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r>
              <a:rPr lang="en-US" altLang="ko-KR" sz="1200" b="1">
                <a:latin typeface="Pretendard Light" panose="02000403000000020004" pitchFamily="50" charset="-127"/>
                <a:ea typeface="Pretendard Light" panose="02000403000000020004" pitchFamily="50" charset="-127"/>
                <a:cs typeface="Pretendard Light" panose="02000403000000020004" pitchFamily="50" charset="-127"/>
              </a:rPr>
              <a:t>Ko.</a:t>
            </a:r>
          </a:p>
          <a:p>
            <a:pPr marL="177800" indent="-177800">
              <a:lnSpc>
                <a:spcPct val="150000"/>
              </a:lnSpc>
              <a:buFont typeface="Arial" panose="020B0604020202020204" pitchFamily="34" charset="0"/>
              <a:buChar char="•"/>
            </a:pP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최근 </a:t>
            </a:r>
            <a:r>
              <a:rPr lang="ko-KR" altLang="en-US"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인건비 절감</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과 </a:t>
            </a:r>
            <a:r>
              <a:rPr lang="en-US" altLang="ko-KR"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24</a:t>
            </a:r>
            <a:r>
              <a:rPr lang="ko-KR" altLang="en-US"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시간 운영의 </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편리성을 위해 무인 건물의 도입이 증가</a:t>
            </a:r>
            <a:endPar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buFont typeface="Arial" panose="020B0604020202020204" pitchFamily="34" charset="0"/>
              <a:buChar char="•"/>
            </a:pP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이러한 건물들은 주로 </a:t>
            </a: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CCTV</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를 통해 보안을 유지하지만</a:t>
            </a: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전통적인 </a:t>
            </a: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CCTV </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시스템은 </a:t>
            </a:r>
            <a:r>
              <a:rPr lang="ko-KR" altLang="en-US"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사후 처리에 중점을 두고 있어 실시간 대응과 예방에는 한계가 존재</a:t>
            </a:r>
            <a:endParaRPr lang="en-US" altLang="ko-KR"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buFont typeface="Arial" panose="020B0604020202020204" pitchFamily="34" charset="0"/>
              <a:buChar char="•"/>
            </a:pP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이러한 문제들을 해결하고자</a:t>
            </a: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지능형 </a:t>
            </a: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CCTV </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시스템을 도입하여 </a:t>
            </a:r>
            <a:r>
              <a:rPr lang="en-US" altLang="ko-KR" sz="1200">
                <a:latin typeface="Pretendard Light" panose="02000403000000020004" pitchFamily="50" charset="-127"/>
                <a:ea typeface="Pretendard Light" panose="02000403000000020004" pitchFamily="50" charset="-127"/>
                <a:cs typeface="Pretendard Light" panose="02000403000000020004" pitchFamily="50" charset="-127"/>
              </a:rPr>
              <a:t>CCTV</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가 필요한 건물 내에서 발생할 수 있는 </a:t>
            </a:r>
            <a:r>
              <a:rPr lang="ko-KR" altLang="en-US"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이상행동</a:t>
            </a:r>
            <a:r>
              <a:rPr lang="en-US" altLang="ko-KR"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a:t>
            </a:r>
            <a:r>
              <a:rPr lang="ko-KR" altLang="en-US"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절도</a:t>
            </a:r>
            <a:r>
              <a:rPr lang="en-US" altLang="ko-KR"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a:t>
            </a:r>
            <a:r>
              <a:rPr lang="ko-KR" altLang="en-US" sz="1200" b="1">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을 감지하고 사용자에게 알리는 서비스</a:t>
            </a:r>
            <a:r>
              <a:rPr lang="ko-KR" altLang="en-US" sz="1200">
                <a:latin typeface="Pretendard Light" panose="02000403000000020004" pitchFamily="50" charset="-127"/>
                <a:ea typeface="Pretendard Light" panose="02000403000000020004" pitchFamily="50" charset="-127"/>
                <a:cs typeface="Pretendard Light" panose="02000403000000020004" pitchFamily="50" charset="-127"/>
              </a:rPr>
              <a:t>를 개발</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a:latin typeface="Pretendard Light" panose="02000403000000020004" pitchFamily="50" charset="-127"/>
              <a:ea typeface="Pretendard Light" panose="02000403000000020004" pitchFamily="50" charset="-127"/>
              <a:cs typeface="Pretendard Light" panose="02000403000000020004" pitchFamily="50" charset="-127"/>
            </a:endParaRPr>
          </a:p>
        </p:txBody>
      </p:sp>
      <p:sp>
        <p:nvSpPr>
          <p:cNvPr id="6" name="사각형: 둥근 모서리 5">
            <a:extLst>
              <a:ext uri="{FF2B5EF4-FFF2-40B4-BE49-F238E27FC236}">
                <a16:creationId xmlns:a16="http://schemas.microsoft.com/office/drawing/2014/main" id="{F176B8E6-0209-0C72-09F1-E6FD766A94BF}"/>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While these facilities rely primarily on CCTV for security, traditional systems focus on post-incident analysis, which limits their effectiveness in real-time response and prevention. </a:t>
            </a:r>
          </a:p>
        </p:txBody>
      </p:sp>
      <p:pic>
        <p:nvPicPr>
          <p:cNvPr id="4" name="비디오 3">
            <a:hlinkClick r:id="" action="ppaction://media"/>
            <a:extLst>
              <a:ext uri="{FF2B5EF4-FFF2-40B4-BE49-F238E27FC236}">
                <a16:creationId xmlns:a16="http://schemas.microsoft.com/office/drawing/2014/main" id="{3D1F5965-823B-4686-9074-56AF3F8D5FF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4780"/>
            <a:ext cx="1714499" cy="1285875"/>
          </a:xfrm>
          <a:prstGeom prst="rect">
            <a:avLst/>
          </a:prstGeom>
        </p:spPr>
      </p:pic>
    </p:spTree>
    <p:extLst>
      <p:ext uri="{BB962C8B-B14F-4D97-AF65-F5344CB8AC3E}">
        <p14:creationId xmlns:p14="http://schemas.microsoft.com/office/powerpoint/2010/main" val="1436887682"/>
      </p:ext>
    </p:extLst>
  </p:cSld>
  <p:clrMapOvr>
    <a:masterClrMapping/>
  </p:clrMapOvr>
  <mc:AlternateContent xmlns:mc="http://schemas.openxmlformats.org/markup-compatibility/2006">
    <mc:Choice xmlns:p14="http://schemas.microsoft.com/office/powerpoint/2010/main" Requires="p14">
      <p:transition spd="slow" p14:dur="2000" advTm="11196"/>
    </mc:Choice>
    <mc:Fallback>
      <p:transition spd="slow" advTm="11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D7DBDEA0-748E-E4B0-4890-E92A74DB4796}"/>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2B038CC5-149B-455F-5630-2B3A369172DB}"/>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23226496-F576-7E6C-6AA7-0C313B0B1054}"/>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Overview</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86" name="TextBox 185">
            <a:extLst>
              <a:ext uri="{FF2B5EF4-FFF2-40B4-BE49-F238E27FC236}">
                <a16:creationId xmlns:a16="http://schemas.microsoft.com/office/drawing/2014/main" id="{C261BEB4-7FBC-28F7-4A68-D5A689C27018}"/>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TextBox 1">
            <a:extLst>
              <a:ext uri="{FF2B5EF4-FFF2-40B4-BE49-F238E27FC236}">
                <a16:creationId xmlns:a16="http://schemas.microsoft.com/office/drawing/2014/main" id="{95CFB7CB-7BEE-95BB-D993-69C4AC699334}"/>
              </a:ext>
            </a:extLst>
          </p:cNvPr>
          <p:cNvSpPr txBox="1"/>
          <p:nvPr/>
        </p:nvSpPr>
        <p:spPr>
          <a:xfrm>
            <a:off x="109775" y="665316"/>
            <a:ext cx="8979634" cy="3840026"/>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Background</a:t>
            </a:r>
          </a:p>
          <a:p>
            <a:pPr marL="177800" indent="-177800">
              <a:lnSpc>
                <a:spcPct val="150000"/>
              </a:lnSpc>
              <a:buFont typeface="Arial" panose="020B0604020202020204" pitchFamily="34" charset="0"/>
              <a:buChar char="•"/>
            </a:pPr>
            <a:r>
              <a:rPr lang="en-US" altLang="ko-KR" sz="1200" dirty="0">
                <a:latin typeface="Pretendard Light" panose="02000403000000020004" pitchFamily="50" charset="-127"/>
                <a:ea typeface="Pretendard Medium" panose="02000603000000020004"/>
                <a:cs typeface="Pretendard Light" panose="02000403000000020004" pitchFamily="50" charset="-127"/>
              </a:rPr>
              <a:t>The adoption of unmanned buildings has recently increased </a:t>
            </a:r>
            <a:r>
              <a:rPr lang="en-US" altLang="ko-KR" sz="1200" b="1" dirty="0">
                <a:solidFill>
                  <a:srgbClr val="0070C0"/>
                </a:solidFill>
                <a:latin typeface="Pretendard Light" panose="02000403000000020004" pitchFamily="50" charset="-127"/>
                <a:ea typeface="Pretendard Medium" panose="02000603000000020004"/>
                <a:cs typeface="Pretendard Light" panose="02000403000000020004" pitchFamily="50" charset="-127"/>
              </a:rPr>
              <a:t>to reduce labor costs and facilitate convenient 24-hour operations.</a:t>
            </a:r>
          </a:p>
          <a:p>
            <a:pPr marL="177800" indent="-177800">
              <a:lnSpc>
                <a:spcPct val="150000"/>
              </a:lnSpc>
              <a:buFont typeface="Arial" panose="020B0604020202020204" pitchFamily="34" charset="0"/>
              <a:buChar char="•"/>
            </a:pPr>
            <a:r>
              <a:rPr lang="en-US" altLang="ko-KR" sz="1200" dirty="0">
                <a:latin typeface="Pretendard Light" panose="02000403000000020004" pitchFamily="50" charset="-127"/>
                <a:ea typeface="Pretendard Medium" panose="02000603000000020004"/>
                <a:cs typeface="Pretendard Light" panose="02000403000000020004" pitchFamily="50" charset="-127"/>
              </a:rPr>
              <a:t>While these buildings primarily rely on CCTV for security, traditional systems focus on post-incident analysis, </a:t>
            </a:r>
            <a:r>
              <a:rPr lang="en-US" altLang="ko-KR" sz="1200" b="1" dirty="0">
                <a:solidFill>
                  <a:srgbClr val="0070C0"/>
                </a:solidFill>
                <a:latin typeface="Pretendard Light" panose="02000403000000020004" pitchFamily="50" charset="-127"/>
                <a:ea typeface="Pretendard Medium" panose="02000603000000020004"/>
                <a:cs typeface="Pretendard Light" panose="02000403000000020004" pitchFamily="50" charset="-127"/>
              </a:rPr>
              <a:t>limiting their effectiveness in real-time response and prevention.</a:t>
            </a:r>
          </a:p>
          <a:p>
            <a:pPr marL="177800" indent="-177800">
              <a:lnSpc>
                <a:spcPct val="150000"/>
              </a:lnSpc>
              <a:buFont typeface="Arial" panose="020B0604020202020204" pitchFamily="34" charset="0"/>
              <a:buChar char="•"/>
            </a:pPr>
            <a:r>
              <a:rPr lang="en-US" altLang="ko-KR" sz="1200" dirty="0">
                <a:latin typeface="Pretendard Light" panose="02000403000000020004" pitchFamily="50" charset="-127"/>
                <a:ea typeface="Pretendard Medium" panose="02000603000000020004"/>
                <a:cs typeface="Pretendard Light" panose="02000403000000020004" pitchFamily="50" charset="-127"/>
              </a:rPr>
              <a:t>To address these issues, we have developed a service utilizing an intelligent CCTV system </a:t>
            </a:r>
            <a:r>
              <a:rPr lang="en-US" altLang="ko-KR" sz="1200" b="1" dirty="0">
                <a:solidFill>
                  <a:srgbClr val="0070C0"/>
                </a:solidFill>
                <a:latin typeface="Pretendard Light" panose="02000403000000020004" pitchFamily="50" charset="-127"/>
                <a:ea typeface="Pretendard Medium" panose="02000603000000020004"/>
                <a:cs typeface="Pretendard Light" panose="02000403000000020004" pitchFamily="50" charset="-127"/>
              </a:rPr>
              <a:t>to detect abnormal behaviors (such as theft) within the building and notify users immediately.</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Ko.</a:t>
            </a: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최근 </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인건비 절감</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과 </a:t>
            </a:r>
            <a:r>
              <a:rPr lang="en-US" altLang="ko-KR"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24</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시간 운영의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편리성을 위해 무인 건물의 도입이 증가</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이러한 건물들은 주로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CCTV</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를 통해 보안을 유지하지만</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전통적인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CCTV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시스템은 </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사후 처리에 중점을 두고 있어 실시간 대응과 예방에는 한계가 존재</a:t>
            </a:r>
            <a:endParaRPr lang="en-US" altLang="ko-KR"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buFont typeface="Arial" panose="020B0604020202020204" pitchFamily="34" charset="0"/>
              <a:buChar char="•"/>
            </a:pP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이러한 문제들을 해결하고자</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지능형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CCTV </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시스템을 도입하여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CCTV</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가 필요한 건물 내에서 발생할 수 있는 </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이상행동</a:t>
            </a:r>
            <a:r>
              <a:rPr lang="en-US" altLang="ko-KR"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절도</a:t>
            </a:r>
            <a:r>
              <a:rPr lang="en-US" altLang="ko-KR"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a:t>
            </a:r>
            <a:r>
              <a:rPr lang="ko-KR" altLang="en-US" sz="1200" b="1" dirty="0">
                <a:solidFill>
                  <a:srgbClr val="0070C0"/>
                </a:solidFill>
                <a:latin typeface="Pretendard Light" panose="02000403000000020004" pitchFamily="50" charset="-127"/>
                <a:ea typeface="Pretendard Light" panose="02000403000000020004" pitchFamily="50" charset="-127"/>
                <a:cs typeface="Pretendard Light" panose="02000403000000020004" pitchFamily="50" charset="-127"/>
              </a:rPr>
              <a:t>을 감지하고 사용자에게 알리는 서비스</a:t>
            </a:r>
            <a:r>
              <a:rPr lang="ko-KR" altLang="en-US" sz="1200" dirty="0">
                <a:latin typeface="Pretendard Light" panose="02000403000000020004" pitchFamily="50" charset="-127"/>
                <a:ea typeface="Pretendard Light" panose="02000403000000020004" pitchFamily="50" charset="-127"/>
                <a:cs typeface="Pretendard Light" panose="02000403000000020004" pitchFamily="50" charset="-127"/>
              </a:rPr>
              <a:t>를 개발</a:t>
            </a: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sp>
        <p:nvSpPr>
          <p:cNvPr id="6" name="사각형: 둥근 모서리 5">
            <a:extLst>
              <a:ext uri="{FF2B5EF4-FFF2-40B4-BE49-F238E27FC236}">
                <a16:creationId xmlns:a16="http://schemas.microsoft.com/office/drawing/2014/main" id="{E319C8F4-6C35-0EBD-97CD-121E4FB2F75B}"/>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To address this, we developed a service using an intelligent CCTV system that detects abnormal behaviors, such as theft, in real-time and immediately notifies the user.</a:t>
            </a:r>
          </a:p>
        </p:txBody>
      </p:sp>
      <p:pic>
        <p:nvPicPr>
          <p:cNvPr id="4" name="비디오 3">
            <a:hlinkClick r:id="" action="ppaction://media"/>
            <a:extLst>
              <a:ext uri="{FF2B5EF4-FFF2-40B4-BE49-F238E27FC236}">
                <a16:creationId xmlns:a16="http://schemas.microsoft.com/office/drawing/2014/main" id="{63C0E06D-AF94-4994-B99F-F633F4E0474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1" y="-4780"/>
            <a:ext cx="1714499" cy="1285875"/>
          </a:xfrm>
          <a:prstGeom prst="rect">
            <a:avLst/>
          </a:prstGeom>
        </p:spPr>
      </p:pic>
    </p:spTree>
    <p:extLst>
      <p:ext uri="{BB962C8B-B14F-4D97-AF65-F5344CB8AC3E}">
        <p14:creationId xmlns:p14="http://schemas.microsoft.com/office/powerpoint/2010/main" val="4182737747"/>
      </p:ext>
    </p:extLst>
  </p:cSld>
  <p:clrMapOvr>
    <a:masterClrMapping/>
  </p:clrMapOvr>
  <mc:AlternateContent xmlns:mc="http://schemas.openxmlformats.org/markup-compatibility/2006">
    <mc:Choice xmlns:p14="http://schemas.microsoft.com/office/powerpoint/2010/main" Requires="p14">
      <p:transition spd="slow" p14:dur="2000" advTm="14245"/>
    </mc:Choice>
    <mc:Fallback>
      <p:transition spd="slow" advTm="14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10">
          <a:extLst>
            <a:ext uri="{FF2B5EF4-FFF2-40B4-BE49-F238E27FC236}">
              <a16:creationId xmlns:a16="http://schemas.microsoft.com/office/drawing/2014/main" id="{6EC5E838-41A7-9F2A-3686-F3D0F88E2379}"/>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940E13DB-15A9-3E6C-F7E4-A4F8FBA7D4A8}"/>
              </a:ext>
            </a:extLst>
          </p:cNvPr>
          <p:cNvPicPr>
            <a:picLocks noChangeAspect="1"/>
          </p:cNvPicPr>
          <p:nvPr/>
        </p:nvPicPr>
        <p:blipFill rotWithShape="1">
          <a:blip r:embed="rId5"/>
          <a:srcRect b="87919"/>
          <a:stretch/>
        </p:blipFill>
        <p:spPr>
          <a:xfrm>
            <a:off x="0" y="0"/>
            <a:ext cx="9144000" cy="590641"/>
          </a:xfrm>
          <a:prstGeom prst="rect">
            <a:avLst/>
          </a:prstGeom>
        </p:spPr>
      </p:pic>
      <p:sp>
        <p:nvSpPr>
          <p:cNvPr id="12" name="TextBox 11">
            <a:extLst>
              <a:ext uri="{FF2B5EF4-FFF2-40B4-BE49-F238E27FC236}">
                <a16:creationId xmlns:a16="http://schemas.microsoft.com/office/drawing/2014/main" id="{70B8779E-3443-F27D-5BFB-50E38472EFC9}"/>
              </a:ext>
            </a:extLst>
          </p:cNvPr>
          <p:cNvSpPr txBox="1"/>
          <p:nvPr/>
        </p:nvSpPr>
        <p:spPr>
          <a:xfrm>
            <a:off x="137160" y="93522"/>
            <a:ext cx="3322320" cy="400110"/>
          </a:xfrm>
          <a:prstGeom prst="rect">
            <a:avLst/>
          </a:prstGeom>
          <a:noFill/>
        </p:spPr>
        <p:txBody>
          <a:bodyPr wrap="square" rtlCol="0">
            <a:spAutoFit/>
          </a:bodyPr>
          <a:lstStyle/>
          <a:p>
            <a:pPr>
              <a:tabLst>
                <a:tab pos="2597150" algn="l"/>
              </a:tabLst>
            </a:pPr>
            <a:r>
              <a:rPr lang="en-US" altLang="ko-KR" sz="2000" b="1">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rPr>
              <a:t>Project Development</a:t>
            </a:r>
            <a:endParaRPr lang="ko-KR" altLang="en-US" sz="2000" b="1" dirty="0">
              <a:solidFill>
                <a:schemeClr val="bg1"/>
              </a:solidFill>
              <a:latin typeface="Pretendard Black" panose="02000A03000000020004" pitchFamily="50" charset="-127"/>
              <a:ea typeface="Pretendard Black" panose="02000A03000000020004" pitchFamily="50" charset="-127"/>
              <a:cs typeface="Pretendard Black" panose="02000A03000000020004" pitchFamily="50" charset="-127"/>
            </a:endParaRPr>
          </a:p>
        </p:txBody>
      </p:sp>
      <p:sp>
        <p:nvSpPr>
          <p:cNvPr id="13" name="사각형: 둥근 모서리 12">
            <a:extLst>
              <a:ext uri="{FF2B5EF4-FFF2-40B4-BE49-F238E27FC236}">
                <a16:creationId xmlns:a16="http://schemas.microsoft.com/office/drawing/2014/main" id="{EB1EEE53-6199-D019-7530-98AC53F3D21A}"/>
              </a:ext>
            </a:extLst>
          </p:cNvPr>
          <p:cNvSpPr/>
          <p:nvPr/>
        </p:nvSpPr>
        <p:spPr>
          <a:xfrm>
            <a:off x="390832" y="4527879"/>
            <a:ext cx="8539353" cy="494071"/>
          </a:xfrm>
          <a:prstGeom prst="roundRect">
            <a:avLst/>
          </a:prstGeom>
          <a:solidFill>
            <a:schemeClr val="accent3">
              <a:lumMod val="20000"/>
              <a:lumOff val="80000"/>
            </a:schemeClr>
          </a:solidFill>
          <a:ln w="6350">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Next is the overall detection process. </a:t>
            </a:r>
          </a:p>
          <a:p>
            <a:pPr algn="ctr"/>
            <a:r>
              <a:rPr lang="en-US" altLang="ko-KR" sz="1200" dirty="0">
                <a:solidFill>
                  <a:schemeClr val="tx1"/>
                </a:solidFill>
              </a:rPr>
              <a:t>The system takes CCTV or video footage as input, then estimates and tracks human poses. </a:t>
            </a:r>
          </a:p>
        </p:txBody>
      </p:sp>
      <p:sp>
        <p:nvSpPr>
          <p:cNvPr id="14" name="TextBox 13">
            <a:extLst>
              <a:ext uri="{FF2B5EF4-FFF2-40B4-BE49-F238E27FC236}">
                <a16:creationId xmlns:a16="http://schemas.microsoft.com/office/drawing/2014/main" id="{122F1133-62E7-4CB1-B166-3AF9169F1993}"/>
              </a:ext>
            </a:extLst>
          </p:cNvPr>
          <p:cNvSpPr txBox="1"/>
          <p:nvPr/>
        </p:nvSpPr>
        <p:spPr>
          <a:xfrm>
            <a:off x="199422" y="592383"/>
            <a:ext cx="8854931" cy="527388"/>
          </a:xfrm>
          <a:prstGeom prst="rect">
            <a:avLst/>
          </a:prstGeom>
          <a:noFill/>
        </p:spPr>
        <p:txBody>
          <a:bodyPr wrap="square" rtlCol="0">
            <a:spAutoFit/>
          </a:bodyPr>
          <a:lstStyle/>
          <a:p>
            <a:pPr>
              <a:lnSpc>
                <a:spcPct val="150000"/>
              </a:lnSpc>
            </a:pPr>
            <a:endParaRPr lang="en-US" altLang="ko-KR" sz="1000" b="1"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endParaRPr lang="en-US" altLang="ko-KR"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5" name="TextBox 14">
            <a:extLst>
              <a:ext uri="{FF2B5EF4-FFF2-40B4-BE49-F238E27FC236}">
                <a16:creationId xmlns:a16="http://schemas.microsoft.com/office/drawing/2014/main" id="{9B567A59-B84E-477F-8EB7-ECC9FFB50B0E}"/>
              </a:ext>
            </a:extLst>
          </p:cNvPr>
          <p:cNvSpPr txBox="1"/>
          <p:nvPr/>
        </p:nvSpPr>
        <p:spPr>
          <a:xfrm>
            <a:off x="109775" y="665316"/>
            <a:ext cx="8979634" cy="2733569"/>
          </a:xfrm>
          <a:prstGeom prst="rect">
            <a:avLst/>
          </a:prstGeom>
          <a:noFill/>
        </p:spPr>
        <p:txBody>
          <a:bodyPr wrap="square" rtlCol="0">
            <a:spAutoFit/>
          </a:bodyPr>
          <a:lstStyle/>
          <a:p>
            <a:pPr marL="177800" indent="-177800">
              <a:lnSpc>
                <a:spcPct val="150000"/>
              </a:lnSpc>
            </a:pPr>
            <a:r>
              <a:rPr lang="en-US" altLang="ko-KR" b="1" dirty="0">
                <a:latin typeface="Pretendard Medium" panose="02000603000000020004" pitchFamily="50" charset="-127"/>
                <a:ea typeface="Pretendard Medium" panose="02000603000000020004" pitchFamily="50" charset="-127"/>
                <a:cs typeface="Pretendard Medium" panose="02000603000000020004" pitchFamily="50" charset="-127"/>
              </a:rPr>
              <a:t>Overall Detection Process Overview</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Video Input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CCTV or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Pose Extraction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Estimate and track human pose from video</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STG-NF Mapping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Transform pose data using the ‘normal’ trained model</a:t>
            </a:r>
          </a:p>
          <a:p>
            <a:pPr marL="228600" indent="-228600">
              <a:lnSpc>
                <a:spcPct val="150000"/>
              </a:lnSpc>
              <a:buFont typeface="+mj-lt"/>
              <a:buAutoNum type="arabicPeriod"/>
            </a:pPr>
            <a:r>
              <a:rPr lang="en-US" altLang="ko-KR" sz="1200" b="1" dirty="0">
                <a:latin typeface="Pretendard Light" panose="02000403000000020004" pitchFamily="50" charset="-127"/>
                <a:ea typeface="Pretendard Light" panose="02000403000000020004" pitchFamily="50" charset="-127"/>
                <a:cs typeface="Pretendard Light" panose="02000403000000020004" pitchFamily="50" charset="-127"/>
              </a:rPr>
              <a:t>Probability Calculation </a:t>
            </a:r>
            <a:r>
              <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rPr>
              <a:t>: Calculate likelihood to detect anomalies</a:t>
            </a: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a:lnSpc>
                <a:spcPct val="150000"/>
              </a:lnSpc>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228600" indent="-228600">
              <a:lnSpc>
                <a:spcPct val="150000"/>
              </a:lnSpc>
              <a:buFont typeface="+mj-lt"/>
              <a:buAutoNum type="arabicPeriod"/>
            </a:pPr>
            <a:endParaRPr lang="en-US" altLang="ko-KR" sz="1200" dirty="0">
              <a:latin typeface="Pretendard Light" panose="02000403000000020004" pitchFamily="50" charset="-127"/>
              <a:ea typeface="Pretendard Light" panose="02000403000000020004" pitchFamily="50" charset="-127"/>
              <a:cs typeface="Pretendard Light" panose="02000403000000020004" pitchFamily="50" charset="-127"/>
            </a:endParaRPr>
          </a:p>
          <a:p>
            <a:pPr marL="177800" indent="-177800">
              <a:lnSpc>
                <a:spcPct val="150000"/>
              </a:lnSpc>
            </a:pPr>
            <a:endParaRPr lang="en-US" altLang="ko-KR" sz="500" dirty="0">
              <a:latin typeface="Pretendard Light" panose="02000403000000020004" pitchFamily="50" charset="-127"/>
              <a:ea typeface="Pretendard Light" panose="02000403000000020004" pitchFamily="50" charset="-127"/>
              <a:cs typeface="Pretendard Light" panose="02000403000000020004" pitchFamily="50" charset="-127"/>
            </a:endParaRPr>
          </a:p>
        </p:txBody>
      </p:sp>
      <p:grpSp>
        <p:nvGrpSpPr>
          <p:cNvPr id="16" name="그룹 15">
            <a:extLst>
              <a:ext uri="{FF2B5EF4-FFF2-40B4-BE49-F238E27FC236}">
                <a16:creationId xmlns:a16="http://schemas.microsoft.com/office/drawing/2014/main" id="{3675DE58-9F7E-4A7F-99C8-23CEBDEFF76B}"/>
              </a:ext>
            </a:extLst>
          </p:cNvPr>
          <p:cNvGrpSpPr/>
          <p:nvPr/>
        </p:nvGrpSpPr>
        <p:grpSpPr>
          <a:xfrm>
            <a:off x="6304069" y="2311571"/>
            <a:ext cx="2812010" cy="891585"/>
            <a:chOff x="-477030" y="2526685"/>
            <a:chExt cx="7117315" cy="2225750"/>
          </a:xfrm>
        </p:grpSpPr>
        <p:sp>
          <p:nvSpPr>
            <p:cNvPr id="17" name="TextBox 16">
              <a:extLst>
                <a:ext uri="{FF2B5EF4-FFF2-40B4-BE49-F238E27FC236}">
                  <a16:creationId xmlns:a16="http://schemas.microsoft.com/office/drawing/2014/main" id="{E6ABB416-F07F-46DC-AA63-6429D84E7631}"/>
                </a:ext>
              </a:extLst>
            </p:cNvPr>
            <p:cNvSpPr txBox="1"/>
            <p:nvPr/>
          </p:nvSpPr>
          <p:spPr>
            <a:xfrm>
              <a:off x="-477030" y="3827198"/>
              <a:ext cx="4572001"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High Likelihood</a:t>
              </a:r>
            </a:p>
          </p:txBody>
        </p:sp>
        <p:grpSp>
          <p:nvGrpSpPr>
            <p:cNvPr id="18" name="그룹 17">
              <a:extLst>
                <a:ext uri="{FF2B5EF4-FFF2-40B4-BE49-F238E27FC236}">
                  <a16:creationId xmlns:a16="http://schemas.microsoft.com/office/drawing/2014/main" id="{839ABBB5-E9D8-4864-96F1-60D79624F470}"/>
                </a:ext>
              </a:extLst>
            </p:cNvPr>
            <p:cNvGrpSpPr/>
            <p:nvPr/>
          </p:nvGrpSpPr>
          <p:grpSpPr>
            <a:xfrm>
              <a:off x="931693" y="2526685"/>
              <a:ext cx="5708592" cy="2169220"/>
              <a:chOff x="931693" y="2526685"/>
              <a:chExt cx="5708592" cy="2169220"/>
            </a:xfrm>
          </p:grpSpPr>
          <p:pic>
            <p:nvPicPr>
              <p:cNvPr id="19" name="그림 18">
                <a:extLst>
                  <a:ext uri="{FF2B5EF4-FFF2-40B4-BE49-F238E27FC236}">
                    <a16:creationId xmlns:a16="http://schemas.microsoft.com/office/drawing/2014/main" id="{F1BCF1E0-C56B-421C-9953-2EA067F9355E}"/>
                  </a:ext>
                </a:extLst>
              </p:cNvPr>
              <p:cNvPicPr>
                <a:picLocks noChangeAspect="1"/>
              </p:cNvPicPr>
              <p:nvPr/>
            </p:nvPicPr>
            <p:blipFill>
              <a:blip r:embed="rId6"/>
              <a:srcRect r="52367"/>
              <a:stretch>
                <a:fillRect/>
              </a:stretch>
            </p:blipFill>
            <p:spPr>
              <a:xfrm>
                <a:off x="931693" y="2530769"/>
                <a:ext cx="1680878" cy="1448620"/>
              </a:xfrm>
              <a:prstGeom prst="rect">
                <a:avLst/>
              </a:prstGeom>
            </p:spPr>
          </p:pic>
          <p:sp>
            <p:nvSpPr>
              <p:cNvPr id="20" name="TextBox 19">
                <a:extLst>
                  <a:ext uri="{FF2B5EF4-FFF2-40B4-BE49-F238E27FC236}">
                    <a16:creationId xmlns:a16="http://schemas.microsoft.com/office/drawing/2014/main" id="{72B95E56-07DB-4F1E-B823-755FEB02F51C}"/>
                  </a:ext>
                </a:extLst>
              </p:cNvPr>
              <p:cNvSpPr txBox="1"/>
              <p:nvPr/>
            </p:nvSpPr>
            <p:spPr>
              <a:xfrm>
                <a:off x="2068285" y="3770668"/>
                <a:ext cx="4572000" cy="925237"/>
              </a:xfrm>
              <a:prstGeom prst="rect">
                <a:avLst/>
              </a:prstGeom>
              <a:noFill/>
            </p:spPr>
            <p:txBody>
              <a:bodyPr wrap="square">
                <a:spAutoFit/>
              </a:bodyPr>
              <a:lstStyle/>
              <a:p>
                <a:pPr algn="ctr">
                  <a:lnSpc>
                    <a:spcPct val="150000"/>
                  </a:lnSpc>
                </a:pPr>
                <a:r>
                  <a:rPr lang="en-US" altLang="ko-KR" sz="700" b="1" dirty="0">
                    <a:latin typeface="Pretendard Light" panose="02000403000000020004" pitchFamily="50" charset="-127"/>
                    <a:ea typeface="Pretendard Light" panose="02000403000000020004" pitchFamily="50" charset="-127"/>
                    <a:cs typeface="Pretendard Light" panose="02000403000000020004" pitchFamily="50" charset="-127"/>
                  </a:rPr>
                  <a:t>Abnormal Action</a:t>
                </a:r>
              </a:p>
              <a:p>
                <a:pPr algn="ctr">
                  <a:lnSpc>
                    <a:spcPct val="150000"/>
                  </a:lnSpc>
                </a:pPr>
                <a:r>
                  <a:rPr lang="en-US" altLang="ko-KR" sz="700" dirty="0">
                    <a:latin typeface="Pretendard Light" panose="02000403000000020004" pitchFamily="50" charset="-127"/>
                    <a:ea typeface="Pretendard Light" panose="02000403000000020004" pitchFamily="50" charset="-127"/>
                    <a:cs typeface="Pretendard Light" panose="02000403000000020004" pitchFamily="50" charset="-127"/>
                  </a:rPr>
                  <a:t>Low Likelihood</a:t>
                </a:r>
              </a:p>
            </p:txBody>
          </p:sp>
          <p:pic>
            <p:nvPicPr>
              <p:cNvPr id="21" name="그림 20">
                <a:extLst>
                  <a:ext uri="{FF2B5EF4-FFF2-40B4-BE49-F238E27FC236}">
                    <a16:creationId xmlns:a16="http://schemas.microsoft.com/office/drawing/2014/main" id="{C5246508-3B9C-4CE2-BC13-5B3EF7C5332E}"/>
                  </a:ext>
                </a:extLst>
              </p:cNvPr>
              <p:cNvPicPr>
                <a:picLocks noChangeAspect="1"/>
              </p:cNvPicPr>
              <p:nvPr/>
            </p:nvPicPr>
            <p:blipFill>
              <a:blip r:embed="rId6"/>
              <a:srcRect l="48123"/>
              <a:stretch>
                <a:fillRect/>
              </a:stretch>
            </p:blipFill>
            <p:spPr>
              <a:xfrm>
                <a:off x="3381213" y="2526685"/>
                <a:ext cx="1830631" cy="1448620"/>
              </a:xfrm>
              <a:prstGeom prst="rect">
                <a:avLst/>
              </a:prstGeom>
            </p:spPr>
          </p:pic>
        </p:grpSp>
      </p:grpSp>
      <p:sp>
        <p:nvSpPr>
          <p:cNvPr id="22" name="Text 3">
            <a:extLst>
              <a:ext uri="{FF2B5EF4-FFF2-40B4-BE49-F238E27FC236}">
                <a16:creationId xmlns:a16="http://schemas.microsoft.com/office/drawing/2014/main" id="{835FF4BD-E757-49E1-8273-98127581DD8B}"/>
              </a:ext>
            </a:extLst>
          </p:cNvPr>
          <p:cNvSpPr/>
          <p:nvPr/>
        </p:nvSpPr>
        <p:spPr>
          <a:xfrm>
            <a:off x="390832" y="2319214"/>
            <a:ext cx="665559" cy="685800"/>
          </a:xfrm>
          <a:prstGeom prst="roundRect">
            <a:avLst>
              <a:gd name="adj" fmla="val 8587"/>
            </a:avLst>
          </a:prstGeom>
          <a:solidFill>
            <a:schemeClr val="accent4">
              <a:lumMod val="20000"/>
              <a:lumOff val="80000"/>
            </a:schemeClr>
          </a:solidFill>
          <a:ln/>
        </p:spPr>
        <p:txBody>
          <a:bodyPr wrap="square" rtlCol="0" anchor="ctr"/>
          <a:lstStyle/>
          <a:p>
            <a:pPr marL="0" indent="0">
              <a:buNone/>
            </a:pPr>
            <a:endParaRPr lang="en-US" b="1" dirty="0"/>
          </a:p>
        </p:txBody>
      </p:sp>
      <p:sp>
        <p:nvSpPr>
          <p:cNvPr id="23" name="Text 4">
            <a:extLst>
              <a:ext uri="{FF2B5EF4-FFF2-40B4-BE49-F238E27FC236}">
                <a16:creationId xmlns:a16="http://schemas.microsoft.com/office/drawing/2014/main" id="{6285AF8A-D939-4A80-9AC1-500BE893BC4D}"/>
              </a:ext>
            </a:extLst>
          </p:cNvPr>
          <p:cNvSpPr/>
          <p:nvPr/>
        </p:nvSpPr>
        <p:spPr>
          <a:xfrm>
            <a:off x="539624" y="2471614"/>
            <a:ext cx="36797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INPUT</a:t>
            </a:r>
            <a:endParaRPr lang="en-US" sz="900" b="1" dirty="0">
              <a:solidFill>
                <a:schemeClr val="tx2">
                  <a:lumMod val="50000"/>
                </a:schemeClr>
              </a:solidFill>
            </a:endParaRPr>
          </a:p>
        </p:txBody>
      </p:sp>
      <p:sp>
        <p:nvSpPr>
          <p:cNvPr id="24" name="Text 5">
            <a:extLst>
              <a:ext uri="{FF2B5EF4-FFF2-40B4-BE49-F238E27FC236}">
                <a16:creationId xmlns:a16="http://schemas.microsoft.com/office/drawing/2014/main" id="{582F3D22-DAFF-474A-AAD6-9B7DDFF17944}"/>
              </a:ext>
            </a:extLst>
          </p:cNvPr>
          <p:cNvSpPr/>
          <p:nvPr/>
        </p:nvSpPr>
        <p:spPr>
          <a:xfrm>
            <a:off x="539624" y="2662114"/>
            <a:ext cx="36797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Video</a:t>
            </a:r>
            <a:endParaRPr lang="en-US" sz="1050" b="1" dirty="0">
              <a:solidFill>
                <a:schemeClr val="tx1"/>
              </a:solidFill>
            </a:endParaRPr>
          </a:p>
        </p:txBody>
      </p:sp>
      <p:sp>
        <p:nvSpPr>
          <p:cNvPr id="25" name="Text 6">
            <a:extLst>
              <a:ext uri="{FF2B5EF4-FFF2-40B4-BE49-F238E27FC236}">
                <a16:creationId xmlns:a16="http://schemas.microsoft.com/office/drawing/2014/main" id="{FD320E1F-0689-4971-926D-602456F0E5DA}"/>
              </a:ext>
            </a:extLst>
          </p:cNvPr>
          <p:cNvSpPr/>
          <p:nvPr/>
        </p:nvSpPr>
        <p:spPr>
          <a:xfrm>
            <a:off x="1113541"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26" name="Text 7">
            <a:extLst>
              <a:ext uri="{FF2B5EF4-FFF2-40B4-BE49-F238E27FC236}">
                <a16:creationId xmlns:a16="http://schemas.microsoft.com/office/drawing/2014/main" id="{BBA15F92-8D32-486F-862D-E06EB48BF11F}"/>
              </a:ext>
            </a:extLst>
          </p:cNvPr>
          <p:cNvSpPr/>
          <p:nvPr/>
        </p:nvSpPr>
        <p:spPr>
          <a:xfrm>
            <a:off x="1361191" y="2319214"/>
            <a:ext cx="1194197"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27" name="Text 8">
            <a:extLst>
              <a:ext uri="{FF2B5EF4-FFF2-40B4-BE49-F238E27FC236}">
                <a16:creationId xmlns:a16="http://schemas.microsoft.com/office/drawing/2014/main" id="{277B677F-0E8C-4121-85C7-A9785589825A}"/>
              </a:ext>
            </a:extLst>
          </p:cNvPr>
          <p:cNvSpPr/>
          <p:nvPr/>
        </p:nvSpPr>
        <p:spPr>
          <a:xfrm>
            <a:off x="1504697" y="2471614"/>
            <a:ext cx="907185"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3B82F6"/>
                </a:solidFill>
                <a:latin typeface="Arial" pitchFamily="34" charset="0"/>
                <a:ea typeface="Arial" pitchFamily="34" charset="-122"/>
                <a:cs typeface="Arial" pitchFamily="34" charset="-120"/>
              </a:rPr>
              <a:t>STAGE 1</a:t>
            </a:r>
            <a:endParaRPr lang="en-US" sz="900" b="1" dirty="0"/>
          </a:p>
        </p:txBody>
      </p:sp>
      <p:sp>
        <p:nvSpPr>
          <p:cNvPr id="28" name="Text 9">
            <a:extLst>
              <a:ext uri="{FF2B5EF4-FFF2-40B4-BE49-F238E27FC236}">
                <a16:creationId xmlns:a16="http://schemas.microsoft.com/office/drawing/2014/main" id="{0028DE58-E9F2-4346-8477-5F7EE3095983}"/>
              </a:ext>
            </a:extLst>
          </p:cNvPr>
          <p:cNvSpPr/>
          <p:nvPr/>
        </p:nvSpPr>
        <p:spPr>
          <a:xfrm>
            <a:off x="1504697" y="2662114"/>
            <a:ext cx="907185"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YOLOv8-Pose</a:t>
            </a:r>
            <a:endParaRPr lang="en-US" sz="1050" b="1" dirty="0">
              <a:solidFill>
                <a:schemeClr val="tx1"/>
              </a:solidFill>
            </a:endParaRPr>
          </a:p>
        </p:txBody>
      </p:sp>
      <p:sp>
        <p:nvSpPr>
          <p:cNvPr id="29" name="Text 10">
            <a:extLst>
              <a:ext uri="{FF2B5EF4-FFF2-40B4-BE49-F238E27FC236}">
                <a16:creationId xmlns:a16="http://schemas.microsoft.com/office/drawing/2014/main" id="{77A7A5CA-51EC-48BF-BB8D-D186B6254388}"/>
              </a:ext>
            </a:extLst>
          </p:cNvPr>
          <p:cNvSpPr/>
          <p:nvPr/>
        </p:nvSpPr>
        <p:spPr>
          <a:xfrm>
            <a:off x="2612538"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30" name="Text 11">
            <a:extLst>
              <a:ext uri="{FF2B5EF4-FFF2-40B4-BE49-F238E27FC236}">
                <a16:creationId xmlns:a16="http://schemas.microsoft.com/office/drawing/2014/main" id="{B45D3FB3-786B-40CB-9362-98B2A75AE0C9}"/>
              </a:ext>
            </a:extLst>
          </p:cNvPr>
          <p:cNvSpPr/>
          <p:nvPr/>
        </p:nvSpPr>
        <p:spPr>
          <a:xfrm>
            <a:off x="2860188" y="2319214"/>
            <a:ext cx="1231255"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31" name="Text 12">
            <a:extLst>
              <a:ext uri="{FF2B5EF4-FFF2-40B4-BE49-F238E27FC236}">
                <a16:creationId xmlns:a16="http://schemas.microsoft.com/office/drawing/2014/main" id="{C8EC83C8-C352-4966-870B-CA1465A51A12}"/>
              </a:ext>
            </a:extLst>
          </p:cNvPr>
          <p:cNvSpPr/>
          <p:nvPr/>
        </p:nvSpPr>
        <p:spPr>
          <a:xfrm>
            <a:off x="3003324" y="2471614"/>
            <a:ext cx="944984"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A855F7"/>
                </a:solidFill>
                <a:latin typeface="Arial" pitchFamily="34" charset="0"/>
                <a:ea typeface="Arial" pitchFamily="34" charset="-122"/>
                <a:cs typeface="Arial" pitchFamily="34" charset="-120"/>
              </a:rPr>
              <a:t>STAGE 2</a:t>
            </a:r>
            <a:endParaRPr lang="en-US" sz="900" b="1" dirty="0"/>
          </a:p>
        </p:txBody>
      </p:sp>
      <p:sp>
        <p:nvSpPr>
          <p:cNvPr id="32" name="Text 13">
            <a:extLst>
              <a:ext uri="{FF2B5EF4-FFF2-40B4-BE49-F238E27FC236}">
                <a16:creationId xmlns:a16="http://schemas.microsoft.com/office/drawing/2014/main" id="{0368F80B-12F7-4B76-9862-6C3C0035FED5}"/>
              </a:ext>
            </a:extLst>
          </p:cNvPr>
          <p:cNvSpPr/>
          <p:nvPr/>
        </p:nvSpPr>
        <p:spPr>
          <a:xfrm>
            <a:off x="3003324" y="2662114"/>
            <a:ext cx="944984"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Preprocessing</a:t>
            </a:r>
            <a:endParaRPr lang="en-US" sz="1050" b="1" dirty="0">
              <a:solidFill>
                <a:schemeClr val="tx1"/>
              </a:solidFill>
            </a:endParaRPr>
          </a:p>
        </p:txBody>
      </p:sp>
      <p:sp>
        <p:nvSpPr>
          <p:cNvPr id="33" name="Text 14">
            <a:extLst>
              <a:ext uri="{FF2B5EF4-FFF2-40B4-BE49-F238E27FC236}">
                <a16:creationId xmlns:a16="http://schemas.microsoft.com/office/drawing/2014/main" id="{068BC4AE-917E-4EEE-ACD8-B5E06808856E}"/>
              </a:ext>
            </a:extLst>
          </p:cNvPr>
          <p:cNvSpPr/>
          <p:nvPr/>
        </p:nvSpPr>
        <p:spPr>
          <a:xfrm>
            <a:off x="4148593"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34" name="Text 15">
            <a:extLst>
              <a:ext uri="{FF2B5EF4-FFF2-40B4-BE49-F238E27FC236}">
                <a16:creationId xmlns:a16="http://schemas.microsoft.com/office/drawing/2014/main" id="{2522E79F-F667-48CC-AE16-2268E6D8C547}"/>
              </a:ext>
            </a:extLst>
          </p:cNvPr>
          <p:cNvSpPr/>
          <p:nvPr/>
        </p:nvSpPr>
        <p:spPr>
          <a:xfrm>
            <a:off x="4396243" y="2319214"/>
            <a:ext cx="801142"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35" name="Text 16">
            <a:extLst>
              <a:ext uri="{FF2B5EF4-FFF2-40B4-BE49-F238E27FC236}">
                <a16:creationId xmlns:a16="http://schemas.microsoft.com/office/drawing/2014/main" id="{5BAFA43B-6501-4729-8D70-C8A0C8B8B4D5}"/>
              </a:ext>
            </a:extLst>
          </p:cNvPr>
          <p:cNvSpPr/>
          <p:nvPr/>
        </p:nvSpPr>
        <p:spPr>
          <a:xfrm>
            <a:off x="4543680" y="2471614"/>
            <a:ext cx="50626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rgbClr val="E94560"/>
                </a:solidFill>
                <a:latin typeface="Arial" pitchFamily="34" charset="0"/>
                <a:ea typeface="Arial" pitchFamily="34" charset="-122"/>
                <a:cs typeface="Arial" pitchFamily="34" charset="-120"/>
              </a:rPr>
              <a:t>STAGE 3</a:t>
            </a:r>
            <a:endParaRPr lang="en-US" sz="900" b="1" dirty="0"/>
          </a:p>
        </p:txBody>
      </p:sp>
      <p:sp>
        <p:nvSpPr>
          <p:cNvPr id="36" name="Text 17">
            <a:extLst>
              <a:ext uri="{FF2B5EF4-FFF2-40B4-BE49-F238E27FC236}">
                <a16:creationId xmlns:a16="http://schemas.microsoft.com/office/drawing/2014/main" id="{C5B762D0-0CCA-4346-94AD-A15C2580D910}"/>
              </a:ext>
            </a:extLst>
          </p:cNvPr>
          <p:cNvSpPr/>
          <p:nvPr/>
        </p:nvSpPr>
        <p:spPr>
          <a:xfrm>
            <a:off x="4543680" y="2662114"/>
            <a:ext cx="50626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STG-NF</a:t>
            </a:r>
            <a:endParaRPr lang="en-US" sz="1050" b="1" dirty="0">
              <a:solidFill>
                <a:schemeClr val="tx1"/>
              </a:solidFill>
            </a:endParaRPr>
          </a:p>
        </p:txBody>
      </p:sp>
      <p:sp>
        <p:nvSpPr>
          <p:cNvPr id="37" name="Text 18">
            <a:extLst>
              <a:ext uri="{FF2B5EF4-FFF2-40B4-BE49-F238E27FC236}">
                <a16:creationId xmlns:a16="http://schemas.microsoft.com/office/drawing/2014/main" id="{C2065A1C-5AAA-4BDF-B777-C2790906A62C}"/>
              </a:ext>
            </a:extLst>
          </p:cNvPr>
          <p:cNvSpPr/>
          <p:nvPr/>
        </p:nvSpPr>
        <p:spPr>
          <a:xfrm>
            <a:off x="5254535" y="2528764"/>
            <a:ext cx="194310"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b="1" dirty="0">
                <a:solidFill>
                  <a:srgbClr val="484F58"/>
                </a:solidFill>
                <a:latin typeface="Arial" pitchFamily="34" charset="0"/>
                <a:ea typeface="Arial" pitchFamily="34" charset="-122"/>
                <a:cs typeface="Arial" pitchFamily="34" charset="-120"/>
              </a:rPr>
              <a:t>→</a:t>
            </a:r>
            <a:endParaRPr lang="en-US" sz="1500" b="1" dirty="0"/>
          </a:p>
        </p:txBody>
      </p:sp>
      <p:sp>
        <p:nvSpPr>
          <p:cNvPr id="38" name="Text 19">
            <a:extLst>
              <a:ext uri="{FF2B5EF4-FFF2-40B4-BE49-F238E27FC236}">
                <a16:creationId xmlns:a16="http://schemas.microsoft.com/office/drawing/2014/main" id="{F38E4C96-3476-4ABA-AE5C-66A81A1D571D}"/>
              </a:ext>
            </a:extLst>
          </p:cNvPr>
          <p:cNvSpPr/>
          <p:nvPr/>
        </p:nvSpPr>
        <p:spPr>
          <a:xfrm>
            <a:off x="5502185" y="2319214"/>
            <a:ext cx="774799" cy="685800"/>
          </a:xfrm>
          <a:prstGeom prst="roundRect">
            <a:avLst>
              <a:gd name="adj" fmla="val 8333"/>
            </a:avLst>
          </a:prstGeom>
          <a:solidFill>
            <a:schemeClr val="accent4">
              <a:lumMod val="20000"/>
              <a:lumOff val="80000"/>
            </a:schemeClr>
          </a:solidFill>
          <a:ln/>
        </p:spPr>
        <p:txBody>
          <a:bodyPr wrap="square" rtlCol="0" anchor="ctr"/>
          <a:lstStyle/>
          <a:p>
            <a:pPr marL="0" indent="0">
              <a:buNone/>
            </a:pPr>
            <a:endParaRPr lang="en-US" b="1" dirty="0"/>
          </a:p>
        </p:txBody>
      </p:sp>
      <p:sp>
        <p:nvSpPr>
          <p:cNvPr id="39" name="Text 20">
            <a:extLst>
              <a:ext uri="{FF2B5EF4-FFF2-40B4-BE49-F238E27FC236}">
                <a16:creationId xmlns:a16="http://schemas.microsoft.com/office/drawing/2014/main" id="{88B5AD93-865E-41C5-8A4E-13D82D470C50}"/>
              </a:ext>
            </a:extLst>
          </p:cNvPr>
          <p:cNvSpPr/>
          <p:nvPr/>
        </p:nvSpPr>
        <p:spPr>
          <a:xfrm>
            <a:off x="5649885" y="2471614"/>
            <a:ext cx="479399" cy="152400"/>
          </a:xfrm>
          <a:prstGeom prst="rect">
            <a:avLst/>
          </a:prstGeom>
          <a:noFill/>
          <a:ln/>
        </p:spPr>
        <p:txBody>
          <a:bodyPr wrap="square" lIns="0" tIns="0" rIns="0" bIns="0" rtlCol="0" anchor="t"/>
          <a:lstStyle/>
          <a:p>
            <a:pPr marL="0" indent="0" algn="ctr">
              <a:lnSpc>
                <a:spcPts val="1200"/>
              </a:lnSpc>
              <a:spcBef>
                <a:spcPts val="300"/>
              </a:spcBef>
              <a:spcAft>
                <a:spcPts val="300"/>
              </a:spcAft>
              <a:buNone/>
            </a:pPr>
            <a:r>
              <a:rPr lang="en-US" sz="900" b="1" dirty="0">
                <a:solidFill>
                  <a:schemeClr val="tx2">
                    <a:lumMod val="50000"/>
                  </a:schemeClr>
                </a:solidFill>
                <a:latin typeface="Arial" pitchFamily="34" charset="0"/>
                <a:ea typeface="Arial" pitchFamily="34" charset="-122"/>
                <a:cs typeface="Arial" pitchFamily="34" charset="-120"/>
              </a:rPr>
              <a:t>OUTPUT</a:t>
            </a:r>
            <a:endParaRPr lang="en-US" sz="900" b="1" dirty="0">
              <a:solidFill>
                <a:schemeClr val="tx2">
                  <a:lumMod val="50000"/>
                </a:schemeClr>
              </a:solidFill>
            </a:endParaRPr>
          </a:p>
        </p:txBody>
      </p:sp>
      <p:sp>
        <p:nvSpPr>
          <p:cNvPr id="40" name="Text 21">
            <a:extLst>
              <a:ext uri="{FF2B5EF4-FFF2-40B4-BE49-F238E27FC236}">
                <a16:creationId xmlns:a16="http://schemas.microsoft.com/office/drawing/2014/main" id="{C2167C30-D1AF-4482-BB9B-B99446019488}"/>
              </a:ext>
            </a:extLst>
          </p:cNvPr>
          <p:cNvSpPr/>
          <p:nvPr/>
        </p:nvSpPr>
        <p:spPr>
          <a:xfrm>
            <a:off x="5649885" y="2662114"/>
            <a:ext cx="479399" cy="190500"/>
          </a:xfrm>
          <a:prstGeom prst="rect">
            <a:avLst/>
          </a:prstGeom>
          <a:noFill/>
          <a:ln/>
        </p:spPr>
        <p:txBody>
          <a:bodyPr wrap="square" lIns="0" tIns="0" rIns="0" bIns="0" rtlCol="0" anchor="t"/>
          <a:lstStyle/>
          <a:p>
            <a:pPr marL="0" indent="0" algn="ctr">
              <a:lnSpc>
                <a:spcPts val="1500"/>
              </a:lnSpc>
              <a:spcBef>
                <a:spcPts val="300"/>
              </a:spcBef>
              <a:spcAft>
                <a:spcPts val="300"/>
              </a:spcAft>
              <a:buNone/>
            </a:pPr>
            <a:r>
              <a:rPr lang="en-US" sz="1050" b="1" dirty="0">
                <a:solidFill>
                  <a:schemeClr val="tx1"/>
                </a:solidFill>
                <a:latin typeface="Arial" pitchFamily="34" charset="0"/>
                <a:ea typeface="Arial" pitchFamily="34" charset="-122"/>
                <a:cs typeface="Arial" pitchFamily="34" charset="-120"/>
              </a:rPr>
              <a:t>Alert</a:t>
            </a:r>
            <a:endParaRPr lang="en-US" sz="1050" b="1" dirty="0">
              <a:solidFill>
                <a:schemeClr val="tx1"/>
              </a:solidFill>
            </a:endParaRPr>
          </a:p>
        </p:txBody>
      </p:sp>
      <p:sp>
        <p:nvSpPr>
          <p:cNvPr id="41" name="Text 23">
            <a:extLst>
              <a:ext uri="{FF2B5EF4-FFF2-40B4-BE49-F238E27FC236}">
                <a16:creationId xmlns:a16="http://schemas.microsoft.com/office/drawing/2014/main" id="{797CA2D9-4E2B-4426-B270-7B3C4F183882}"/>
              </a:ext>
            </a:extLst>
          </p:cNvPr>
          <p:cNvSpPr/>
          <p:nvPr/>
        </p:nvSpPr>
        <p:spPr>
          <a:xfrm>
            <a:off x="1504698" y="3087836"/>
            <a:ext cx="1204996"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3B82F6"/>
                </a:solidFill>
                <a:latin typeface="Arial" pitchFamily="34" charset="0"/>
                <a:ea typeface="Arial" pitchFamily="34" charset="-122"/>
                <a:cs typeface="Arial" pitchFamily="34" charset="-120"/>
              </a:rPr>
              <a:t>Pose Extraction</a:t>
            </a:r>
            <a:endParaRPr lang="en-US" sz="1050" dirty="0"/>
          </a:p>
        </p:txBody>
      </p:sp>
      <p:sp>
        <p:nvSpPr>
          <p:cNvPr id="42" name="Text 24">
            <a:extLst>
              <a:ext uri="{FF2B5EF4-FFF2-40B4-BE49-F238E27FC236}">
                <a16:creationId xmlns:a16="http://schemas.microsoft.com/office/drawing/2014/main" id="{31C8B7CD-C3BF-4405-A13D-BB15C8475E16}"/>
              </a:ext>
            </a:extLst>
          </p:cNvPr>
          <p:cNvSpPr/>
          <p:nvPr/>
        </p:nvSpPr>
        <p:spPr>
          <a:xfrm>
            <a:off x="1515496" y="3347937"/>
            <a:ext cx="1194197"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Extract 17 COCO keypoints per person</a:t>
            </a:r>
            <a:endParaRPr lang="en-US" sz="900" dirty="0">
              <a:solidFill>
                <a:schemeClr val="tx1"/>
              </a:solidFill>
            </a:endParaRPr>
          </a:p>
        </p:txBody>
      </p:sp>
      <p:sp>
        <p:nvSpPr>
          <p:cNvPr id="43" name="Text 28">
            <a:extLst>
              <a:ext uri="{FF2B5EF4-FFF2-40B4-BE49-F238E27FC236}">
                <a16:creationId xmlns:a16="http://schemas.microsoft.com/office/drawing/2014/main" id="{802FDD13-90C2-48F9-BBAF-DC0B36BF4D09}"/>
              </a:ext>
            </a:extLst>
          </p:cNvPr>
          <p:cNvSpPr/>
          <p:nvPr/>
        </p:nvSpPr>
        <p:spPr>
          <a:xfrm>
            <a:off x="3003325" y="3084444"/>
            <a:ext cx="1184094"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A855F7"/>
                </a:solidFill>
                <a:latin typeface="Arial" pitchFamily="34" charset="0"/>
                <a:ea typeface="Arial" pitchFamily="34" charset="-122"/>
                <a:cs typeface="Arial" pitchFamily="34" charset="-120"/>
              </a:rPr>
              <a:t>Preprocessing</a:t>
            </a:r>
            <a:endParaRPr lang="en-US" sz="1050" dirty="0"/>
          </a:p>
        </p:txBody>
      </p:sp>
      <p:sp>
        <p:nvSpPr>
          <p:cNvPr id="44" name="Text 29">
            <a:extLst>
              <a:ext uri="{FF2B5EF4-FFF2-40B4-BE49-F238E27FC236}">
                <a16:creationId xmlns:a16="http://schemas.microsoft.com/office/drawing/2014/main" id="{B239F0AE-8F4D-4022-87CD-93D340C724FE}"/>
              </a:ext>
            </a:extLst>
          </p:cNvPr>
          <p:cNvSpPr/>
          <p:nvPr/>
        </p:nvSpPr>
        <p:spPr>
          <a:xfrm>
            <a:off x="3003324" y="3365778"/>
            <a:ext cx="1055994"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17→18 </a:t>
            </a:r>
            <a:r>
              <a:rPr lang="en-US" sz="900" dirty="0" err="1">
                <a:solidFill>
                  <a:schemeClr val="tx1"/>
                </a:solidFill>
                <a:latin typeface="Arial" pitchFamily="34" charset="0"/>
                <a:ea typeface="Arial" pitchFamily="34" charset="-122"/>
                <a:cs typeface="Arial" pitchFamily="34" charset="-120"/>
              </a:rPr>
              <a:t>keypoints</a:t>
            </a:r>
            <a:r>
              <a:rPr lang="en-US" sz="900" dirty="0">
                <a:solidFill>
                  <a:schemeClr val="tx1"/>
                </a:solidFill>
                <a:latin typeface="Arial" pitchFamily="34" charset="0"/>
                <a:ea typeface="Arial" pitchFamily="34" charset="-122"/>
                <a:cs typeface="Arial" pitchFamily="34" charset="-120"/>
              </a:rPr>
              <a:t> + 24-frame window</a:t>
            </a:r>
            <a:endParaRPr lang="en-US" sz="900" dirty="0">
              <a:solidFill>
                <a:schemeClr val="tx1"/>
              </a:solidFill>
            </a:endParaRPr>
          </a:p>
        </p:txBody>
      </p:sp>
      <p:sp>
        <p:nvSpPr>
          <p:cNvPr id="45" name="Text 33">
            <a:extLst>
              <a:ext uri="{FF2B5EF4-FFF2-40B4-BE49-F238E27FC236}">
                <a16:creationId xmlns:a16="http://schemas.microsoft.com/office/drawing/2014/main" id="{6FBCFD5C-E6D9-4704-BE78-DA39E9B2DFC0}"/>
              </a:ext>
            </a:extLst>
          </p:cNvPr>
          <p:cNvSpPr/>
          <p:nvPr/>
        </p:nvSpPr>
        <p:spPr>
          <a:xfrm>
            <a:off x="4339109" y="3089741"/>
            <a:ext cx="2500071" cy="190500"/>
          </a:xfrm>
          <a:prstGeom prst="rect">
            <a:avLst/>
          </a:prstGeom>
          <a:noFill/>
          <a:ln/>
        </p:spPr>
        <p:txBody>
          <a:bodyPr wrap="square" lIns="0" tIns="0" rIns="0" bIns="0" rtlCol="0" anchor="t"/>
          <a:lstStyle/>
          <a:p>
            <a:pPr marL="0" indent="0" algn="l">
              <a:lnSpc>
                <a:spcPts val="1500"/>
              </a:lnSpc>
              <a:spcBef>
                <a:spcPts val="300"/>
              </a:spcBef>
              <a:spcAft>
                <a:spcPts val="600"/>
              </a:spcAft>
              <a:buNone/>
            </a:pPr>
            <a:r>
              <a:rPr lang="en-US" sz="1050" b="1" dirty="0">
                <a:solidFill>
                  <a:srgbClr val="E94560"/>
                </a:solidFill>
                <a:latin typeface="Arial" pitchFamily="34" charset="0"/>
                <a:ea typeface="Arial" pitchFamily="34" charset="-122"/>
                <a:cs typeface="Arial" pitchFamily="34" charset="-120"/>
              </a:rPr>
              <a:t>STG-NF Model</a:t>
            </a:r>
            <a:endParaRPr lang="en-US" sz="1050" dirty="0"/>
          </a:p>
        </p:txBody>
      </p:sp>
      <p:sp>
        <p:nvSpPr>
          <p:cNvPr id="46" name="Text 34">
            <a:extLst>
              <a:ext uri="{FF2B5EF4-FFF2-40B4-BE49-F238E27FC236}">
                <a16:creationId xmlns:a16="http://schemas.microsoft.com/office/drawing/2014/main" id="{7EF77AD0-E627-44D3-8857-930C420A1DB1}"/>
              </a:ext>
            </a:extLst>
          </p:cNvPr>
          <p:cNvSpPr/>
          <p:nvPr/>
        </p:nvSpPr>
        <p:spPr>
          <a:xfrm>
            <a:off x="4393659" y="3325274"/>
            <a:ext cx="931160" cy="152400"/>
          </a:xfrm>
          <a:prstGeom prst="rect">
            <a:avLst/>
          </a:prstGeom>
          <a:noFill/>
          <a:ln/>
        </p:spPr>
        <p:txBody>
          <a:bodyPr wrap="square" lIns="0" tIns="0" rIns="0" bIns="0" rtlCol="0" anchor="t"/>
          <a:lstStyle/>
          <a:p>
            <a:pPr marL="0" indent="0" algn="l">
              <a:lnSpc>
                <a:spcPts val="1200"/>
              </a:lnSpc>
              <a:spcBef>
                <a:spcPts val="300"/>
              </a:spcBef>
              <a:spcAft>
                <a:spcPts val="450"/>
              </a:spcAft>
              <a:buNone/>
            </a:pPr>
            <a:r>
              <a:rPr lang="en-US" sz="900" dirty="0">
                <a:solidFill>
                  <a:schemeClr val="tx1"/>
                </a:solidFill>
                <a:latin typeface="Arial" pitchFamily="34" charset="0"/>
                <a:ea typeface="Arial" pitchFamily="34" charset="-122"/>
                <a:cs typeface="Arial" pitchFamily="34" charset="-120"/>
              </a:rPr>
              <a:t>Compute NLL as anomaly score</a:t>
            </a:r>
            <a:endParaRPr lang="en-US" sz="900" dirty="0">
              <a:solidFill>
                <a:schemeClr val="tx1"/>
              </a:solidFill>
            </a:endParaRPr>
          </a:p>
        </p:txBody>
      </p:sp>
      <p:pic>
        <p:nvPicPr>
          <p:cNvPr id="7" name="비디오 6">
            <a:hlinkClick r:id="" action="ppaction://media"/>
            <a:extLst>
              <a:ext uri="{FF2B5EF4-FFF2-40B4-BE49-F238E27FC236}">
                <a16:creationId xmlns:a16="http://schemas.microsoft.com/office/drawing/2014/main" id="{EB6C3775-FD42-44E3-B883-2C6C119BC41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34297" y="0"/>
            <a:ext cx="1714499" cy="1285875"/>
          </a:xfrm>
          <a:prstGeom prst="rect">
            <a:avLst/>
          </a:prstGeom>
        </p:spPr>
      </p:pic>
    </p:spTree>
    <p:extLst>
      <p:ext uri="{BB962C8B-B14F-4D97-AF65-F5344CB8AC3E}">
        <p14:creationId xmlns:p14="http://schemas.microsoft.com/office/powerpoint/2010/main" val="4083480129"/>
      </p:ext>
    </p:extLst>
  </p:cSld>
  <p:clrMapOvr>
    <a:masterClrMapping/>
  </p:clrMapOvr>
  <mc:AlternateContent xmlns:mc="http://schemas.openxmlformats.org/markup-compatibility/2006">
    <mc:Choice xmlns:p14="http://schemas.microsoft.com/office/powerpoint/2010/main" Requires="p14">
      <p:transition spd="slow" p14:dur="2000" advTm="11598"/>
    </mc:Choice>
    <mc:Fallback>
      <p:transition spd="slow" advTm="11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29753</TotalTime>
  <Words>2576</Words>
  <Application>Microsoft Office PowerPoint</Application>
  <PresentationFormat>화면 슬라이드 쇼(16:9)</PresentationFormat>
  <Paragraphs>351</Paragraphs>
  <Slides>22</Slides>
  <Notes>22</Notes>
  <HiddenSlides>0</HiddenSlides>
  <MMClips>22</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22</vt:i4>
      </vt:variant>
    </vt:vector>
  </HeadingPairs>
  <TitlesOfParts>
    <vt:vector size="33" baseType="lpstr">
      <vt:lpstr>Pretendard Black</vt:lpstr>
      <vt:lpstr>Calibri</vt:lpstr>
      <vt:lpstr>Arial</vt:lpstr>
      <vt:lpstr>맑은 고딕</vt:lpstr>
      <vt:lpstr>Pretendard Medium</vt:lpstr>
      <vt:lpstr>Pretendard</vt:lpstr>
      <vt:lpstr>Pretendard ExtraBold</vt:lpstr>
      <vt:lpstr>Pretendard Light</vt:lpstr>
      <vt:lpstr>IBM Plex Sans KR</vt:lpstr>
      <vt:lpstr>Simple Light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1</dc:creator>
  <cp:lastModifiedBy>haewon</cp:lastModifiedBy>
  <cp:revision>699</cp:revision>
  <dcterms:modified xsi:type="dcterms:W3CDTF">2025-12-03T06:32:38Z</dcterms:modified>
</cp:coreProperties>
</file>